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58" r:id="rId4"/>
    <p:sldId id="278" r:id="rId5"/>
    <p:sldId id="279" r:id="rId6"/>
    <p:sldId id="293" r:id="rId7"/>
    <p:sldId id="294" r:id="rId8"/>
    <p:sldId id="281" r:id="rId9"/>
    <p:sldId id="282" r:id="rId10"/>
    <p:sldId id="283" r:id="rId11"/>
    <p:sldId id="297" r:id="rId12"/>
    <p:sldId id="284" r:id="rId13"/>
    <p:sldId id="295" r:id="rId14"/>
    <p:sldId id="296" r:id="rId15"/>
    <p:sldId id="298" r:id="rId16"/>
    <p:sldId id="286" r:id="rId17"/>
    <p:sldId id="287" r:id="rId18"/>
    <p:sldId id="288" r:id="rId19"/>
    <p:sldId id="299" r:id="rId20"/>
    <p:sldId id="289" r:id="rId21"/>
    <p:sldId id="290" r:id="rId22"/>
    <p:sldId id="291" r:id="rId23"/>
    <p:sldId id="300" r:id="rId24"/>
    <p:sldId id="301" r:id="rId25"/>
    <p:sldId id="277" r:id="rId26"/>
    <p:sldId id="27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049" autoAdjust="0"/>
  </p:normalViewPr>
  <p:slideViewPr>
    <p:cSldViewPr snapToGrid="0">
      <p:cViewPr varScale="1">
        <p:scale>
          <a:sx n="81" d="100"/>
          <a:sy n="81" d="100"/>
        </p:scale>
        <p:origin x="1176"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99F22-D643-4006-A731-B3FAF5D9143F}" type="datetimeFigureOut">
              <a:rPr lang="nl-NL" smtClean="0"/>
              <a:t>26-11-2017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3EA99-AABC-4413-88F7-E4D287F1FAC6}" type="slidenum">
              <a:rPr lang="nl-NL" smtClean="0"/>
              <a:t>‹nr.›</a:t>
            </a:fld>
            <a:endParaRPr lang="nl-NL"/>
          </a:p>
        </p:txBody>
      </p:sp>
    </p:spTree>
    <p:extLst>
      <p:ext uri="{BB962C8B-B14F-4D97-AF65-F5344CB8AC3E}">
        <p14:creationId xmlns:p14="http://schemas.microsoft.com/office/powerpoint/2010/main" val="205086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B93EA99-AABC-4413-88F7-E4D287F1FAC6}" type="slidenum">
              <a:rPr lang="nl-NL" smtClean="0"/>
              <a:t>1</a:t>
            </a:fld>
            <a:endParaRPr lang="nl-NL"/>
          </a:p>
        </p:txBody>
      </p:sp>
    </p:spTree>
    <p:extLst>
      <p:ext uri="{BB962C8B-B14F-4D97-AF65-F5344CB8AC3E}">
        <p14:creationId xmlns:p14="http://schemas.microsoft.com/office/powerpoint/2010/main" val="412823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B93EA99-AABC-4413-88F7-E4D287F1FAC6}" type="slidenum">
              <a:rPr lang="nl-NL" smtClean="0"/>
              <a:t>15</a:t>
            </a:fld>
            <a:endParaRPr lang="nl-NL"/>
          </a:p>
        </p:txBody>
      </p:sp>
    </p:spTree>
    <p:extLst>
      <p:ext uri="{BB962C8B-B14F-4D97-AF65-F5344CB8AC3E}">
        <p14:creationId xmlns:p14="http://schemas.microsoft.com/office/powerpoint/2010/main" val="1791595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11/26/2017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9__yDBeUhQ4&amp;feature=youtu.be"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mailto:jleus@aoc-oost.nl" TargetMode="External"/><Relationship Id="rId5" Type="http://schemas.openxmlformats.org/officeDocument/2006/relationships/image" Target="../media/image10.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Begroten &amp; Budgetteren</a:t>
            </a:r>
          </a:p>
        </p:txBody>
      </p:sp>
      <p:sp>
        <p:nvSpPr>
          <p:cNvPr id="3" name="Ondertitel 2"/>
          <p:cNvSpPr>
            <a:spLocks noGrp="1"/>
          </p:cNvSpPr>
          <p:nvPr>
            <p:ph type="subTitle" idx="1"/>
          </p:nvPr>
        </p:nvSpPr>
        <p:spPr/>
        <p:txBody>
          <a:bodyPr/>
          <a:lstStyle/>
          <a:p>
            <a:r>
              <a:rPr lang="nl-NL" dirty="0"/>
              <a:t>Afschrijvingen</a:t>
            </a:r>
          </a:p>
          <a:p>
            <a:endParaRPr lang="nl-NL" dirty="0"/>
          </a:p>
        </p:txBody>
      </p:sp>
    </p:spTree>
    <p:extLst>
      <p:ext uri="{BB962C8B-B14F-4D97-AF65-F5344CB8AC3E}">
        <p14:creationId xmlns:p14="http://schemas.microsoft.com/office/powerpoint/2010/main" val="41565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rgbClr val="FF0000"/>
                </a:solidFill>
              </a:rPr>
              <a:t>Vast percentage van de </a:t>
            </a:r>
            <a:r>
              <a:rPr lang="nl-NL" b="1" dirty="0">
                <a:solidFill>
                  <a:srgbClr val="FF0000"/>
                </a:solidFill>
              </a:rPr>
              <a:t>aanschafprijs</a:t>
            </a:r>
          </a:p>
        </p:txBody>
      </p:sp>
      <p:sp>
        <p:nvSpPr>
          <p:cNvPr id="3" name="Tijdelijke aanduiding voor inhoud 2"/>
          <p:cNvSpPr>
            <a:spLocks noGrp="1"/>
          </p:cNvSpPr>
          <p:nvPr>
            <p:ph idx="1"/>
          </p:nvPr>
        </p:nvSpPr>
        <p:spPr/>
        <p:txBody>
          <a:bodyPr/>
          <a:lstStyle/>
          <a:p>
            <a:r>
              <a:rPr lang="nl-NL" b="1" dirty="0"/>
              <a:t>Wordt ook wel </a:t>
            </a:r>
            <a:r>
              <a:rPr lang="nl-NL" b="1" dirty="0">
                <a:solidFill>
                  <a:srgbClr val="FF0000"/>
                </a:solidFill>
              </a:rPr>
              <a:t>lineaire afschrijving </a:t>
            </a:r>
            <a:r>
              <a:rPr lang="nl-NL" b="1" dirty="0"/>
              <a:t>genoemd.</a:t>
            </a:r>
          </a:p>
          <a:p>
            <a:r>
              <a:rPr lang="nl-NL" b="1" dirty="0">
                <a:solidFill>
                  <a:srgbClr val="FF0000"/>
                </a:solidFill>
              </a:rPr>
              <a:t>Formule; </a:t>
            </a:r>
          </a:p>
          <a:p>
            <a:r>
              <a:rPr lang="nl-NL" b="1" dirty="0"/>
              <a:t>Jaarlijks afschrijvingsbedrag: </a:t>
            </a:r>
            <a:r>
              <a:rPr lang="nl-NL" b="1" u="sng" dirty="0"/>
              <a:t>(aanschafprijs – restwaarde)</a:t>
            </a:r>
          </a:p>
          <a:p>
            <a:pPr marL="0" indent="0">
              <a:buNone/>
            </a:pPr>
            <a:r>
              <a:rPr lang="nl-NL" b="1" dirty="0"/>
              <a:t>                                                      economische levensduur</a:t>
            </a:r>
          </a:p>
        </p:txBody>
      </p:sp>
    </p:spTree>
    <p:extLst>
      <p:ext uri="{BB962C8B-B14F-4D97-AF65-F5344CB8AC3E}">
        <p14:creationId xmlns:p14="http://schemas.microsoft.com/office/powerpoint/2010/main" val="339761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74058-20A6-4736-8A70-49C5D780E406}"/>
              </a:ext>
            </a:extLst>
          </p:cNvPr>
          <p:cNvSpPr>
            <a:spLocks noGrp="1"/>
          </p:cNvSpPr>
          <p:nvPr>
            <p:ph type="title"/>
          </p:nvPr>
        </p:nvSpPr>
        <p:spPr/>
        <p:txBody>
          <a:bodyPr/>
          <a:lstStyle/>
          <a:p>
            <a:r>
              <a:rPr lang="nl-NL" b="1" dirty="0">
                <a:solidFill>
                  <a:srgbClr val="C00000"/>
                </a:solidFill>
              </a:rPr>
              <a:t>AFSCHRIJVINGEN</a:t>
            </a:r>
          </a:p>
        </p:txBody>
      </p:sp>
      <p:sp>
        <p:nvSpPr>
          <p:cNvPr id="3" name="Tekstvak 2">
            <a:extLst>
              <a:ext uri="{FF2B5EF4-FFF2-40B4-BE49-F238E27FC236}">
                <a16:creationId xmlns:a16="http://schemas.microsoft.com/office/drawing/2014/main" id="{B3B93EB2-B76F-4D03-85F5-817640D1EE20}"/>
              </a:ext>
            </a:extLst>
          </p:cNvPr>
          <p:cNvSpPr txBox="1"/>
          <p:nvPr/>
        </p:nvSpPr>
        <p:spPr>
          <a:xfrm>
            <a:off x="2322136" y="3035430"/>
            <a:ext cx="9869864" cy="1754326"/>
          </a:xfrm>
          <a:prstGeom prst="rect">
            <a:avLst/>
          </a:prstGeom>
          <a:noFill/>
        </p:spPr>
        <p:txBody>
          <a:bodyPr wrap="square" rtlCol="0">
            <a:spAutoFit/>
          </a:bodyPr>
          <a:lstStyle/>
          <a:p>
            <a:r>
              <a:rPr lang="nl-NL" sz="3600" b="1" dirty="0">
                <a:hlinkClick r:id="rId2"/>
              </a:rPr>
              <a:t>Filmpje</a:t>
            </a:r>
            <a:r>
              <a:rPr lang="nl-NL" sz="3600" b="1" dirty="0"/>
              <a:t> afschrijvingen; </a:t>
            </a:r>
          </a:p>
          <a:p>
            <a:endParaRPr lang="nl-NL" sz="3600" b="1" dirty="0"/>
          </a:p>
          <a:p>
            <a:r>
              <a:rPr lang="nl-NL" sz="3600" b="1" dirty="0"/>
              <a:t>https://youtu.be/9__yDBeUhQ4</a:t>
            </a:r>
          </a:p>
        </p:txBody>
      </p:sp>
    </p:spTree>
    <p:extLst>
      <p:ext uri="{BB962C8B-B14F-4D97-AF65-F5344CB8AC3E}">
        <p14:creationId xmlns:p14="http://schemas.microsoft.com/office/powerpoint/2010/main" val="200982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Vast percentage van de boekwaarde</a:t>
            </a:r>
            <a:endParaRPr lang="nl-NL" b="1" dirty="0"/>
          </a:p>
        </p:txBody>
      </p:sp>
      <p:sp>
        <p:nvSpPr>
          <p:cNvPr id="3" name="Tijdelijke aanduiding voor inhoud 2"/>
          <p:cNvSpPr>
            <a:spLocks noGrp="1"/>
          </p:cNvSpPr>
          <p:nvPr>
            <p:ph idx="1"/>
          </p:nvPr>
        </p:nvSpPr>
        <p:spPr/>
        <p:txBody>
          <a:bodyPr/>
          <a:lstStyle/>
          <a:p>
            <a:r>
              <a:rPr lang="nl-NL" b="1" dirty="0">
                <a:solidFill>
                  <a:srgbClr val="FF0000"/>
                </a:solidFill>
              </a:rPr>
              <a:t>Boekwaarde</a:t>
            </a:r>
            <a:r>
              <a:rPr lang="nl-NL" b="1" dirty="0"/>
              <a:t>; De waarde waartegen het bedrijfsmiddel op de balans staat</a:t>
            </a:r>
          </a:p>
          <a:p>
            <a:endParaRPr lang="nl-NL" b="1" dirty="0"/>
          </a:p>
          <a:p>
            <a:r>
              <a:rPr lang="nl-NL" b="1" dirty="0"/>
              <a:t>Je neemt de jaarlijkse boekwaarde als uitgangspunt. Elk jaar neem je een vast </a:t>
            </a:r>
            <a:r>
              <a:rPr lang="nl-NL" b="1" dirty="0" err="1"/>
              <a:t>afschrijvings</a:t>
            </a:r>
            <a:r>
              <a:rPr lang="nl-NL" b="1" dirty="0"/>
              <a:t> percentage van de boekwaarde. Daardoor wordt het afschrijvingsbedrag elk jaar lager. </a:t>
            </a:r>
          </a:p>
        </p:txBody>
      </p:sp>
    </p:spTree>
    <p:extLst>
      <p:ext uri="{BB962C8B-B14F-4D97-AF65-F5344CB8AC3E}">
        <p14:creationId xmlns:p14="http://schemas.microsoft.com/office/powerpoint/2010/main" val="247120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FB5D1BB-0703-437B-BD1E-1D07F8A2730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3886586B-3F0F-4593-B272-AE75AD0F0929}"/>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20DEB59-BF94-41B5-8F16-8B10442EE098}"/>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9A3BEF6F-FC03-43B1-8D1B-8DA3A360DBF0}"/>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0F49BA32-A501-4C79-9A72-92587AB9EEFE}"/>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883F92AF-2403-4558-B1D7-72130A1E4BC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22AC0F86-9A78-4E84-A4B4-ADB8B2629A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AF78B9E-8BE2-4706-9377-A05FA25ABAB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32CDFDE2-4DB3-4623-BA21-187D1B710FB9}"/>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D74B2AA-1443-4E9B-8462-F7F5B8525908}"/>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9BB652B6-7300-49EC-9422-EF5342492AF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D0909587-01DE-424D-A15F-DAA28CF2CD38}"/>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5" name="Straight Connector 24">
            <a:extLst>
              <a:ext uri="{FF2B5EF4-FFF2-40B4-BE49-F238E27FC236}">
                <a16:creationId xmlns:a16="http://schemas.microsoft.com/office/drawing/2014/main" id="{0E5D0023-B23E-4823-8D72-B07FFF8CAE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69A54E25-1C05-48E5-A5CC-3778C1D363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fbeeldingsresultaat voor huiswerk">
            <a:extLst>
              <a:ext uri="{FF2B5EF4-FFF2-40B4-BE49-F238E27FC236}">
                <a16:creationId xmlns:a16="http://schemas.microsoft.com/office/drawing/2014/main" id="{E893ADE3-C427-43D6-8C75-CD8FCE3AB6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54" r="7837"/>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D94256E-262C-484A-8450-1FDD56A97332}"/>
              </a:ext>
            </a:extLst>
          </p:cNvPr>
          <p:cNvSpPr>
            <a:spLocks noGrp="1"/>
          </p:cNvSpPr>
          <p:nvPr>
            <p:ph type="title"/>
          </p:nvPr>
        </p:nvSpPr>
        <p:spPr>
          <a:xfrm>
            <a:off x="7535825" y="982132"/>
            <a:ext cx="3360772" cy="1303867"/>
          </a:xfrm>
        </p:spPr>
        <p:txBody>
          <a:bodyPr vert="horz" lIns="91440" tIns="45720" rIns="91440" bIns="45720" rtlCol="0" anchor="ctr">
            <a:normAutofit/>
          </a:bodyPr>
          <a:lstStyle/>
          <a:p>
            <a:r>
              <a:rPr lang="en-US" b="1" dirty="0"/>
              <a:t>HUISWERK</a:t>
            </a:r>
          </a:p>
        </p:txBody>
      </p:sp>
      <p:sp>
        <p:nvSpPr>
          <p:cNvPr id="3" name="Tekstvak 2">
            <a:extLst>
              <a:ext uri="{FF2B5EF4-FFF2-40B4-BE49-F238E27FC236}">
                <a16:creationId xmlns:a16="http://schemas.microsoft.com/office/drawing/2014/main" id="{42F130BC-2226-445E-852E-40AA2C85C6EC}"/>
              </a:ext>
            </a:extLst>
          </p:cNvPr>
          <p:cNvSpPr txBox="1"/>
          <p:nvPr/>
        </p:nvSpPr>
        <p:spPr>
          <a:xfrm>
            <a:off x="7535824" y="2556932"/>
            <a:ext cx="3360771" cy="3318936"/>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buClr>
              <a:buSzPct val="115000"/>
              <a:buFont typeface="Arial"/>
              <a:buChar char="•"/>
            </a:pPr>
            <a:r>
              <a:rPr lang="en-US" sz="2400" b="1" dirty="0" err="1">
                <a:solidFill>
                  <a:schemeClr val="tx1">
                    <a:lumMod val="85000"/>
                    <a:lumOff val="15000"/>
                  </a:schemeClr>
                </a:solidFill>
              </a:rPr>
              <a:t>Maken</a:t>
            </a:r>
            <a:r>
              <a:rPr lang="en-US" sz="2400" b="1" dirty="0">
                <a:solidFill>
                  <a:schemeClr val="tx1">
                    <a:lumMod val="85000"/>
                    <a:lumOff val="15000"/>
                  </a:schemeClr>
                </a:solidFill>
              </a:rPr>
              <a:t> de </a:t>
            </a:r>
            <a:r>
              <a:rPr lang="en-US" sz="2400" b="1" dirty="0" err="1">
                <a:solidFill>
                  <a:schemeClr val="tx1">
                    <a:lumMod val="85000"/>
                    <a:lumOff val="15000"/>
                  </a:schemeClr>
                </a:solidFill>
              </a:rPr>
              <a:t>opgaven</a:t>
            </a:r>
            <a:r>
              <a:rPr lang="en-US" sz="2400" b="1" dirty="0">
                <a:solidFill>
                  <a:schemeClr val="tx1">
                    <a:lumMod val="85000"/>
                    <a:lumOff val="15000"/>
                  </a:schemeClr>
                </a:solidFill>
              </a:rPr>
              <a:t> 1 t/m 6 op </a:t>
            </a:r>
            <a:r>
              <a:rPr lang="en-US" sz="2400" b="1" dirty="0" err="1">
                <a:solidFill>
                  <a:schemeClr val="tx1">
                    <a:lumMod val="85000"/>
                    <a:lumOff val="15000"/>
                  </a:schemeClr>
                </a:solidFill>
              </a:rPr>
              <a:t>blz</a:t>
            </a:r>
            <a:r>
              <a:rPr lang="en-US" sz="2400" b="1" dirty="0">
                <a:solidFill>
                  <a:schemeClr val="tx1">
                    <a:lumMod val="85000"/>
                    <a:lumOff val="15000"/>
                  </a:schemeClr>
                </a:solidFill>
              </a:rPr>
              <a:t> 33 t/m 35</a:t>
            </a:r>
          </a:p>
          <a:p>
            <a:pPr marL="285750" indent="-285750">
              <a:spcBef>
                <a:spcPct val="20000"/>
              </a:spcBef>
              <a:spcAft>
                <a:spcPts val="600"/>
              </a:spcAft>
              <a:buClr>
                <a:schemeClr val="accent1"/>
              </a:buClr>
              <a:buSzPct val="115000"/>
              <a:buFont typeface="Arial"/>
              <a:buChar char="•"/>
            </a:pPr>
            <a:endParaRPr lang="en-US" sz="2400" b="1" dirty="0">
              <a:solidFill>
                <a:schemeClr val="tx1">
                  <a:lumMod val="85000"/>
                  <a:lumOff val="15000"/>
                </a:schemeClr>
              </a:solidFill>
            </a:endParaRPr>
          </a:p>
          <a:p>
            <a:pPr marL="285750" indent="-285750">
              <a:spcBef>
                <a:spcPct val="20000"/>
              </a:spcBef>
              <a:spcAft>
                <a:spcPts val="600"/>
              </a:spcAft>
              <a:buClr>
                <a:schemeClr val="accent1"/>
              </a:buClr>
              <a:buSzPct val="115000"/>
              <a:buFont typeface="Arial"/>
              <a:buChar char="•"/>
            </a:pPr>
            <a:r>
              <a:rPr lang="en-US" sz="2400" b="1" dirty="0" err="1">
                <a:solidFill>
                  <a:schemeClr val="tx1">
                    <a:lumMod val="85000"/>
                    <a:lumOff val="15000"/>
                  </a:schemeClr>
                </a:solidFill>
              </a:rPr>
              <a:t>Lezen</a:t>
            </a:r>
            <a:r>
              <a:rPr lang="en-US" sz="2400" b="1" dirty="0">
                <a:solidFill>
                  <a:schemeClr val="tx1">
                    <a:lumMod val="85000"/>
                    <a:lumOff val="15000"/>
                  </a:schemeClr>
                </a:solidFill>
              </a:rPr>
              <a:t> </a:t>
            </a:r>
            <a:r>
              <a:rPr lang="en-US" sz="2400" b="1" dirty="0" err="1">
                <a:solidFill>
                  <a:schemeClr val="tx1">
                    <a:lumMod val="85000"/>
                    <a:lumOff val="15000"/>
                  </a:schemeClr>
                </a:solidFill>
              </a:rPr>
              <a:t>hoofdstuk</a:t>
            </a:r>
            <a:r>
              <a:rPr lang="en-US" sz="2400" b="1" dirty="0">
                <a:solidFill>
                  <a:schemeClr val="tx1">
                    <a:lumMod val="85000"/>
                    <a:lumOff val="15000"/>
                  </a:schemeClr>
                </a:solidFill>
              </a:rPr>
              <a:t> 7; </a:t>
            </a:r>
            <a:r>
              <a:rPr lang="en-US" sz="2400" b="1" dirty="0" err="1">
                <a:solidFill>
                  <a:schemeClr val="tx1">
                    <a:lumMod val="85000"/>
                    <a:lumOff val="15000"/>
                  </a:schemeClr>
                </a:solidFill>
              </a:rPr>
              <a:t>Begroten</a:t>
            </a:r>
            <a:r>
              <a:rPr lang="en-US" sz="2400" b="1" dirty="0">
                <a:solidFill>
                  <a:schemeClr val="tx1">
                    <a:lumMod val="85000"/>
                    <a:lumOff val="15000"/>
                  </a:schemeClr>
                </a:solidFill>
              </a:rPr>
              <a:t> van de </a:t>
            </a:r>
            <a:r>
              <a:rPr lang="en-US" sz="2400" b="1" dirty="0" err="1">
                <a:solidFill>
                  <a:schemeClr val="tx1">
                    <a:lumMod val="85000"/>
                    <a:lumOff val="15000"/>
                  </a:schemeClr>
                </a:solidFill>
              </a:rPr>
              <a:t>omzet</a:t>
            </a:r>
            <a:endParaRPr lang="en-US" sz="2400" b="1" dirty="0">
              <a:solidFill>
                <a:schemeClr val="tx1">
                  <a:lumMod val="85000"/>
                  <a:lumOff val="15000"/>
                </a:schemeClr>
              </a:solidFill>
            </a:endParaRPr>
          </a:p>
        </p:txBody>
      </p:sp>
    </p:spTree>
    <p:extLst>
      <p:ext uri="{BB962C8B-B14F-4D97-AF65-F5344CB8AC3E}">
        <p14:creationId xmlns:p14="http://schemas.microsoft.com/office/powerpoint/2010/main" val="2755180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FB5D1BB-0703-437B-BD1E-1D07F8A2730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0" name="Picture 29">
              <a:extLst>
                <a:ext uri="{FF2B5EF4-FFF2-40B4-BE49-F238E27FC236}">
                  <a16:creationId xmlns:a16="http://schemas.microsoft.com/office/drawing/2014/main" id="{3886586B-3F0F-4593-B272-AE75AD0F0929}"/>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 name="Rectangle 30">
              <a:extLst>
                <a:ext uri="{FF2B5EF4-FFF2-40B4-BE49-F238E27FC236}">
                  <a16:creationId xmlns:a16="http://schemas.microsoft.com/office/drawing/2014/main" id="{020DEB59-BF94-41B5-8F16-8B10442EE098}"/>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9A3BEF6F-FC03-43B1-8D1B-8DA3A360DBF0}"/>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3" name="Picture 32">
              <a:extLst>
                <a:ext uri="{FF2B5EF4-FFF2-40B4-BE49-F238E27FC236}">
                  <a16:creationId xmlns:a16="http://schemas.microsoft.com/office/drawing/2014/main" id="{0F49BA32-A501-4C79-9A72-92587AB9EEFE}"/>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5" name="Straight Connector 34">
            <a:extLst>
              <a:ext uri="{FF2B5EF4-FFF2-40B4-BE49-F238E27FC236}">
                <a16:creationId xmlns:a16="http://schemas.microsoft.com/office/drawing/2014/main" id="{883F92AF-2403-4558-B1D7-72130A1E4BC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7" name="Rectangle 36">
            <a:extLst>
              <a:ext uri="{FF2B5EF4-FFF2-40B4-BE49-F238E27FC236}">
                <a16:creationId xmlns:a16="http://schemas.microsoft.com/office/drawing/2014/main" id="{22AC0F86-9A78-4E84-A4B4-ADB8B2629A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AF78B9E-8BE2-4706-9377-A05FA25ABAB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0" name="Picture 39">
              <a:extLst>
                <a:ext uri="{FF2B5EF4-FFF2-40B4-BE49-F238E27FC236}">
                  <a16:creationId xmlns:a16="http://schemas.microsoft.com/office/drawing/2014/main" id="{32CDFDE2-4DB3-4623-BA21-187D1B710FB9}"/>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 name="Rectangle 40">
              <a:extLst>
                <a:ext uri="{FF2B5EF4-FFF2-40B4-BE49-F238E27FC236}">
                  <a16:creationId xmlns:a16="http://schemas.microsoft.com/office/drawing/2014/main" id="{ED74B2AA-1443-4E9B-8462-F7F5B8525908}"/>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9BB652B6-7300-49EC-9422-EF5342492AF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3" name="Picture 42">
              <a:extLst>
                <a:ext uri="{FF2B5EF4-FFF2-40B4-BE49-F238E27FC236}">
                  <a16:creationId xmlns:a16="http://schemas.microsoft.com/office/drawing/2014/main" id="{D0909587-01DE-424D-A15F-DAA28CF2CD38}"/>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5" name="Straight Connector 44">
            <a:extLst>
              <a:ext uri="{FF2B5EF4-FFF2-40B4-BE49-F238E27FC236}">
                <a16:creationId xmlns:a16="http://schemas.microsoft.com/office/drawing/2014/main" id="{0E5D0023-B23E-4823-8D72-B07FFF8CAE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69A54E25-1C05-48E5-A5CC-3778C1D363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Gerelateerde afbeelding">
            <a:extLst>
              <a:ext uri="{FF2B5EF4-FFF2-40B4-BE49-F238E27FC236}">
                <a16:creationId xmlns:a16="http://schemas.microsoft.com/office/drawing/2014/main" id="{203010B4-5DAF-4C59-ACFE-9D7769F739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5" r="1594" b="3"/>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2CC026A-B9D4-4440-ACDA-796359A0A9C1}"/>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b="1" dirty="0"/>
              <a:t>De </a:t>
            </a:r>
            <a:r>
              <a:rPr lang="en-US" b="1" dirty="0" err="1"/>
              <a:t>volgende</a:t>
            </a:r>
            <a:r>
              <a:rPr lang="en-US" b="1" dirty="0"/>
              <a:t> </a:t>
            </a:r>
            <a:r>
              <a:rPr lang="en-US" b="1" dirty="0" err="1"/>
              <a:t>keer</a:t>
            </a:r>
            <a:endParaRPr lang="en-US" b="1" dirty="0"/>
          </a:p>
        </p:txBody>
      </p:sp>
      <p:sp>
        <p:nvSpPr>
          <p:cNvPr id="4" name="Tekstvak 3">
            <a:extLst>
              <a:ext uri="{FF2B5EF4-FFF2-40B4-BE49-F238E27FC236}">
                <a16:creationId xmlns:a16="http://schemas.microsoft.com/office/drawing/2014/main" id="{9B74CF6C-D8B1-472B-89AF-7AA9491E4208}"/>
              </a:ext>
            </a:extLst>
          </p:cNvPr>
          <p:cNvSpPr txBox="1"/>
          <p:nvPr/>
        </p:nvSpPr>
        <p:spPr>
          <a:xfrm>
            <a:off x="7418546" y="2573865"/>
            <a:ext cx="3360771"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r>
              <a:rPr lang="en-US" b="1" dirty="0" err="1">
                <a:solidFill>
                  <a:schemeClr val="tx1">
                    <a:lumMod val="85000"/>
                    <a:lumOff val="15000"/>
                  </a:schemeClr>
                </a:solidFill>
              </a:rPr>
              <a:t>Hoofdstuk</a:t>
            </a:r>
            <a:r>
              <a:rPr lang="en-US" b="1" dirty="0">
                <a:solidFill>
                  <a:schemeClr val="tx1">
                    <a:lumMod val="85000"/>
                    <a:lumOff val="15000"/>
                  </a:schemeClr>
                </a:solidFill>
              </a:rPr>
              <a:t> 7; </a:t>
            </a:r>
            <a:r>
              <a:rPr lang="en-US" b="1" dirty="0" err="1">
                <a:solidFill>
                  <a:schemeClr val="tx1">
                    <a:lumMod val="85000"/>
                    <a:lumOff val="15000"/>
                  </a:schemeClr>
                </a:solidFill>
              </a:rPr>
              <a:t>Begroten</a:t>
            </a:r>
            <a:r>
              <a:rPr lang="en-US" b="1" dirty="0">
                <a:solidFill>
                  <a:schemeClr val="tx1">
                    <a:lumMod val="85000"/>
                    <a:lumOff val="15000"/>
                  </a:schemeClr>
                </a:solidFill>
              </a:rPr>
              <a:t> van de </a:t>
            </a:r>
            <a:r>
              <a:rPr lang="en-US" b="1" dirty="0" err="1">
                <a:solidFill>
                  <a:schemeClr val="tx1">
                    <a:lumMod val="85000"/>
                    <a:lumOff val="15000"/>
                  </a:schemeClr>
                </a:solidFill>
              </a:rPr>
              <a:t>omzet</a:t>
            </a:r>
            <a:endParaRPr lang="en-US" b="1" dirty="0">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b="1" dirty="0">
              <a:solidFill>
                <a:schemeClr val="tx1">
                  <a:lumMod val="85000"/>
                  <a:lumOff val="15000"/>
                </a:schemeClr>
              </a:solidFill>
            </a:endParaRPr>
          </a:p>
          <a:p>
            <a:pPr>
              <a:spcBef>
                <a:spcPct val="20000"/>
              </a:spcBef>
              <a:spcAft>
                <a:spcPts val="600"/>
              </a:spcAft>
              <a:buClr>
                <a:schemeClr val="accent1"/>
              </a:buClr>
              <a:buSzPct val="115000"/>
              <a:buFont typeface="Arial"/>
              <a:buChar char="•"/>
            </a:pPr>
            <a:r>
              <a:rPr lang="en-US" b="1" dirty="0" err="1">
                <a:solidFill>
                  <a:schemeClr val="tx1">
                    <a:lumMod val="85000"/>
                    <a:lumOff val="15000"/>
                  </a:schemeClr>
                </a:solidFill>
              </a:rPr>
              <a:t>Inleveren</a:t>
            </a:r>
            <a:r>
              <a:rPr lang="en-US" b="1" dirty="0">
                <a:solidFill>
                  <a:schemeClr val="tx1">
                    <a:lumMod val="85000"/>
                    <a:lumOff val="15000"/>
                  </a:schemeClr>
                </a:solidFill>
              </a:rPr>
              <a:t> van de </a:t>
            </a:r>
            <a:r>
              <a:rPr lang="en-US" b="1" dirty="0" err="1">
                <a:solidFill>
                  <a:schemeClr val="tx1">
                    <a:lumMod val="85000"/>
                    <a:lumOff val="15000"/>
                  </a:schemeClr>
                </a:solidFill>
              </a:rPr>
              <a:t>opdrachten</a:t>
            </a:r>
            <a:r>
              <a:rPr lang="en-US" b="1" dirty="0">
                <a:solidFill>
                  <a:schemeClr val="tx1">
                    <a:lumMod val="85000"/>
                    <a:lumOff val="15000"/>
                  </a:schemeClr>
                </a:solidFill>
              </a:rPr>
              <a:t>;</a:t>
            </a:r>
          </a:p>
          <a:p>
            <a:pPr>
              <a:spcBef>
                <a:spcPct val="20000"/>
              </a:spcBef>
              <a:spcAft>
                <a:spcPts val="600"/>
              </a:spcAft>
              <a:buClr>
                <a:schemeClr val="accent1"/>
              </a:buClr>
              <a:buSzPct val="115000"/>
              <a:buFont typeface="Arial"/>
              <a:buChar char="•"/>
            </a:pPr>
            <a:r>
              <a:rPr lang="en-US" b="1" dirty="0">
                <a:solidFill>
                  <a:schemeClr val="tx1">
                    <a:lumMod val="85000"/>
                    <a:lumOff val="15000"/>
                  </a:schemeClr>
                </a:solidFill>
              </a:rPr>
              <a:t>Email; </a:t>
            </a:r>
            <a:r>
              <a:rPr lang="en-US" b="1" dirty="0">
                <a:solidFill>
                  <a:srgbClr val="FF0000"/>
                </a:solidFill>
                <a:hlinkClick r:id="rId6"/>
              </a:rPr>
              <a:t>jleus@aoc-oost.nl</a:t>
            </a:r>
            <a:endParaRPr lang="en-US" b="1" dirty="0">
              <a:solidFill>
                <a:srgbClr val="FF0000"/>
              </a:solidFill>
            </a:endParaRPr>
          </a:p>
          <a:p>
            <a:pPr>
              <a:spcBef>
                <a:spcPct val="20000"/>
              </a:spcBef>
              <a:spcAft>
                <a:spcPts val="600"/>
              </a:spcAft>
              <a:buClr>
                <a:schemeClr val="accent1"/>
              </a:buClr>
              <a:buSzPct val="115000"/>
              <a:buFont typeface="Arial"/>
              <a:buChar char="•"/>
            </a:pPr>
            <a:endParaRPr lang="en-US" b="1" dirty="0">
              <a:solidFill>
                <a:schemeClr val="tx1">
                  <a:lumMod val="85000"/>
                  <a:lumOff val="15000"/>
                </a:schemeClr>
              </a:solidFill>
            </a:endParaRPr>
          </a:p>
          <a:p>
            <a:pPr>
              <a:spcBef>
                <a:spcPct val="20000"/>
              </a:spcBef>
              <a:spcAft>
                <a:spcPts val="600"/>
              </a:spcAft>
              <a:buClr>
                <a:schemeClr val="accent1"/>
              </a:buClr>
              <a:buSzPct val="115000"/>
              <a:buFont typeface="Arial"/>
              <a:buChar char="•"/>
            </a:pPr>
            <a:r>
              <a:rPr lang="en-US" b="1" dirty="0">
                <a:solidFill>
                  <a:schemeClr val="tx1">
                    <a:lumMod val="85000"/>
                    <a:lumOff val="15000"/>
                  </a:schemeClr>
                </a:solidFill>
              </a:rPr>
              <a:t>BEDANKT EN TOT DE VOLGENDE KEER</a:t>
            </a:r>
          </a:p>
          <a:p>
            <a:pPr>
              <a:spcBef>
                <a:spcPct val="20000"/>
              </a:spcBef>
              <a:spcAft>
                <a:spcPts val="600"/>
              </a:spcAft>
              <a:buClr>
                <a:schemeClr val="accent1"/>
              </a:buClr>
              <a:buSzPct val="115000"/>
              <a:buFont typeface="Arial"/>
              <a:buChar char="•"/>
            </a:pPr>
            <a:endParaRPr lang="en-US" b="1" dirty="0">
              <a:solidFill>
                <a:schemeClr val="tx1">
                  <a:lumMod val="85000"/>
                  <a:lumOff val="15000"/>
                </a:schemeClr>
              </a:solidFill>
            </a:endParaRPr>
          </a:p>
        </p:txBody>
      </p:sp>
    </p:spTree>
    <p:extLst>
      <p:ext uri="{BB962C8B-B14F-4D97-AF65-F5344CB8AC3E}">
        <p14:creationId xmlns:p14="http://schemas.microsoft.com/office/powerpoint/2010/main" val="170623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3D6DABB5-1FC3-4E21-AC84-4685B03C9F9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a:extLst>
              <a:ext uri="{FF2B5EF4-FFF2-40B4-BE49-F238E27FC236}">
                <a16:creationId xmlns:a16="http://schemas.microsoft.com/office/drawing/2014/main" id="{FC5790B5-250E-45E6-A05D-C3D1D459BC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30" name="Group 11">
            <a:extLst>
              <a:ext uri="{FF2B5EF4-FFF2-40B4-BE49-F238E27FC236}">
                <a16:creationId xmlns:a16="http://schemas.microsoft.com/office/drawing/2014/main" id="{68158C4B-1BFE-4F6D-B2C1-0066FA1193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3" name="Rounded Rectangle 17">
              <a:extLst>
                <a:ext uri="{FF2B5EF4-FFF2-40B4-BE49-F238E27FC236}">
                  <a16:creationId xmlns:a16="http://schemas.microsoft.com/office/drawing/2014/main" id="{4A8E3562-03A2-4AF3-89BB-B227ED3261A7}"/>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13">
              <a:extLst>
                <a:ext uri="{FF2B5EF4-FFF2-40B4-BE49-F238E27FC236}">
                  <a16:creationId xmlns:a16="http://schemas.microsoft.com/office/drawing/2014/main" id="{BD9DF111-5BF8-4312-BECB-94BBCF29ECC3}"/>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5" name="Rounded Rectangle 20">
              <a:extLst>
                <a:ext uri="{FF2B5EF4-FFF2-40B4-BE49-F238E27FC236}">
                  <a16:creationId xmlns:a16="http://schemas.microsoft.com/office/drawing/2014/main" id="{9EEB3A31-82B4-41D6-BEAB-3CC49BBCBEF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C66B30-E9F1-40DD-A809-6A1282E237D4}"/>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cxnSp>
        <p:nvCxnSpPr>
          <p:cNvPr id="18" name="Straight Connector 17">
            <a:extLst>
              <a:ext uri="{FF2B5EF4-FFF2-40B4-BE49-F238E27FC236}">
                <a16:creationId xmlns:a16="http://schemas.microsoft.com/office/drawing/2014/main" id="{14319AF2-886A-4C5D-B34C-17FCB0267EE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ctrTitle"/>
          </p:nvPr>
        </p:nvSpPr>
        <p:spPr>
          <a:xfrm>
            <a:off x="2692398" y="1871131"/>
            <a:ext cx="6815669" cy="1515533"/>
          </a:xfrm>
        </p:spPr>
        <p:txBody>
          <a:bodyPr>
            <a:normAutofit/>
          </a:bodyPr>
          <a:lstStyle/>
          <a:p>
            <a:r>
              <a:rPr lang="nl-NL"/>
              <a:t>Begroten &amp; Budgetteren</a:t>
            </a:r>
            <a:endParaRPr lang="nl-NL" dirty="0"/>
          </a:p>
        </p:txBody>
      </p:sp>
      <p:sp>
        <p:nvSpPr>
          <p:cNvPr id="3" name="Ondertitel 2"/>
          <p:cNvSpPr>
            <a:spLocks noGrp="1"/>
          </p:cNvSpPr>
          <p:nvPr>
            <p:ph type="subTitle" idx="1"/>
          </p:nvPr>
        </p:nvSpPr>
        <p:spPr>
          <a:xfrm>
            <a:off x="2692398" y="3657597"/>
            <a:ext cx="6815669" cy="1320802"/>
          </a:xfrm>
        </p:spPr>
        <p:txBody>
          <a:bodyPr>
            <a:normAutofit/>
          </a:bodyPr>
          <a:lstStyle/>
          <a:p>
            <a:r>
              <a:rPr lang="nl-NL" b="1"/>
              <a:t>Begroten van de omzet</a:t>
            </a:r>
            <a:endParaRPr lang="nl-NL" b="1" dirty="0"/>
          </a:p>
        </p:txBody>
      </p:sp>
    </p:spTree>
    <p:extLst>
      <p:ext uri="{BB962C8B-B14F-4D97-AF65-F5344CB8AC3E}">
        <p14:creationId xmlns:p14="http://schemas.microsoft.com/office/powerpoint/2010/main" val="173375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Omzetbegroting</a:t>
            </a:r>
          </a:p>
        </p:txBody>
      </p:sp>
      <p:sp>
        <p:nvSpPr>
          <p:cNvPr id="3" name="Tijdelijke aanduiding voor inhoud 2"/>
          <p:cNvSpPr>
            <a:spLocks noGrp="1"/>
          </p:cNvSpPr>
          <p:nvPr>
            <p:ph idx="1"/>
          </p:nvPr>
        </p:nvSpPr>
        <p:spPr/>
        <p:txBody>
          <a:bodyPr/>
          <a:lstStyle/>
          <a:p>
            <a:r>
              <a:rPr lang="nl-NL" b="1" dirty="0"/>
              <a:t>Een bedrijf maakt een omzetbegroting om inzichtelijk te maken welke omzet het in een bepaalde periode moet draaien.</a:t>
            </a:r>
          </a:p>
          <a:p>
            <a:r>
              <a:rPr lang="nl-NL" b="1" dirty="0"/>
              <a:t>Een planning van de hoeveelheid die een bedrijf verwacht te verkopen, uitgedrukt in geld</a:t>
            </a:r>
            <a:r>
              <a:rPr lang="en-US" b="1" dirty="0"/>
              <a:t>.</a:t>
            </a:r>
            <a:endParaRPr lang="nl-NL" b="1" dirty="0"/>
          </a:p>
        </p:txBody>
      </p:sp>
    </p:spTree>
    <p:extLst>
      <p:ext uri="{BB962C8B-B14F-4D97-AF65-F5344CB8AC3E}">
        <p14:creationId xmlns:p14="http://schemas.microsoft.com/office/powerpoint/2010/main" val="57344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Eigen </a:t>
            </a:r>
            <a:r>
              <a:rPr lang="nl-NL" b="1" dirty="0"/>
              <a:t>potentiele omzet </a:t>
            </a:r>
            <a:r>
              <a:rPr lang="en-US" b="1" dirty="0"/>
              <a:t>(EPO)</a:t>
            </a:r>
            <a:endParaRPr lang="nl-NL" b="1" dirty="0"/>
          </a:p>
        </p:txBody>
      </p:sp>
      <p:sp>
        <p:nvSpPr>
          <p:cNvPr id="3" name="Tijdelijke aanduiding voor inhoud 2"/>
          <p:cNvSpPr>
            <a:spLocks noGrp="1"/>
          </p:cNvSpPr>
          <p:nvPr>
            <p:ph idx="1"/>
          </p:nvPr>
        </p:nvSpPr>
        <p:spPr/>
        <p:txBody>
          <a:bodyPr/>
          <a:lstStyle/>
          <a:p>
            <a:r>
              <a:rPr lang="nl-NL" b="1" dirty="0"/>
              <a:t>Bij de start van een nieuwe onderneming heb je nog geen gegevens van voorgaande Jaren. </a:t>
            </a:r>
          </a:p>
          <a:p>
            <a:r>
              <a:rPr lang="nl-NL" b="1" dirty="0"/>
              <a:t>De EPO is de omzet die maximaal haalbaar is als de marketinginstrumenten goed worden ingezet.</a:t>
            </a:r>
          </a:p>
          <a:p>
            <a:r>
              <a:rPr lang="nl-NL" b="1" dirty="0"/>
              <a:t>Inschatten van de omzet</a:t>
            </a:r>
            <a:r>
              <a:rPr lang="en-US" b="1" dirty="0"/>
              <a:t>. </a:t>
            </a:r>
            <a:r>
              <a:rPr lang="en-US" b="1" dirty="0" err="1"/>
              <a:t>Moeilijk</a:t>
            </a:r>
            <a:r>
              <a:rPr lang="en-US" b="1" dirty="0"/>
              <a:t> want </a:t>
            </a:r>
            <a:r>
              <a:rPr lang="en-US" b="1" dirty="0" err="1"/>
              <a:t>je</a:t>
            </a:r>
            <a:r>
              <a:rPr lang="en-US" b="1" dirty="0"/>
              <a:t> </a:t>
            </a:r>
            <a:r>
              <a:rPr lang="en-US" b="1" dirty="0" err="1"/>
              <a:t>krijgt</a:t>
            </a:r>
            <a:r>
              <a:rPr lang="en-US" b="1" dirty="0"/>
              <a:t> </a:t>
            </a:r>
            <a:r>
              <a:rPr lang="en-US" b="1" dirty="0" err="1"/>
              <a:t>natuurlijk</a:t>
            </a:r>
            <a:r>
              <a:rPr lang="en-US" b="1" dirty="0"/>
              <a:t> nooit de </a:t>
            </a:r>
            <a:r>
              <a:rPr lang="en-US" b="1" dirty="0" err="1"/>
              <a:t>omzetgegevens</a:t>
            </a:r>
            <a:r>
              <a:rPr lang="en-US" b="1" dirty="0"/>
              <a:t> van </a:t>
            </a:r>
            <a:r>
              <a:rPr lang="en-US" b="1" dirty="0" err="1"/>
              <a:t>je</a:t>
            </a:r>
            <a:r>
              <a:rPr lang="en-US" b="1" dirty="0"/>
              <a:t> concurrent.</a:t>
            </a:r>
            <a:endParaRPr lang="nl-NL" b="1" dirty="0"/>
          </a:p>
        </p:txBody>
      </p:sp>
    </p:spTree>
    <p:extLst>
      <p:ext uri="{BB962C8B-B14F-4D97-AF65-F5344CB8AC3E}">
        <p14:creationId xmlns:p14="http://schemas.microsoft.com/office/powerpoint/2010/main" val="408259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Berekening</a:t>
            </a:r>
            <a:r>
              <a:rPr lang="en-US" b="1" dirty="0"/>
              <a:t> EPO</a:t>
            </a:r>
            <a:endParaRPr lang="nl-NL" b="1" dirty="0"/>
          </a:p>
        </p:txBody>
      </p:sp>
      <p:sp>
        <p:nvSpPr>
          <p:cNvPr id="3" name="Tijdelijke aanduiding voor inhoud 2"/>
          <p:cNvSpPr>
            <a:spLocks noGrp="1"/>
          </p:cNvSpPr>
          <p:nvPr>
            <p:ph idx="1"/>
          </p:nvPr>
        </p:nvSpPr>
        <p:spPr/>
        <p:txBody>
          <a:bodyPr>
            <a:normAutofit/>
          </a:bodyPr>
          <a:lstStyle/>
          <a:p>
            <a:r>
              <a:rPr lang="nl-NL" sz="3200" b="1" dirty="0">
                <a:solidFill>
                  <a:srgbClr val="FF0000"/>
                </a:solidFill>
              </a:rPr>
              <a:t>Eigen Potentiele Omzet </a:t>
            </a:r>
            <a:r>
              <a:rPr lang="nl-NL" sz="3200" b="1" dirty="0"/>
              <a:t>=</a:t>
            </a:r>
          </a:p>
          <a:p>
            <a:endParaRPr lang="nl-NL" sz="3200" b="1" dirty="0"/>
          </a:p>
          <a:p>
            <a:r>
              <a:rPr lang="nl-NL" sz="3200" b="1" dirty="0"/>
              <a:t>Potentiele omzet van het verzorgingsgebied – geschatte omzet concurrentie</a:t>
            </a:r>
          </a:p>
        </p:txBody>
      </p:sp>
    </p:spTree>
    <p:extLst>
      <p:ext uri="{BB962C8B-B14F-4D97-AF65-F5344CB8AC3E}">
        <p14:creationId xmlns:p14="http://schemas.microsoft.com/office/powerpoint/2010/main" val="111972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1835E-B00A-4838-89D3-9E05E75F98E7}"/>
              </a:ext>
            </a:extLst>
          </p:cNvPr>
          <p:cNvSpPr>
            <a:spLocks noGrp="1"/>
          </p:cNvSpPr>
          <p:nvPr>
            <p:ph type="title"/>
          </p:nvPr>
        </p:nvSpPr>
        <p:spPr/>
        <p:txBody>
          <a:bodyPr/>
          <a:lstStyle/>
          <a:p>
            <a:r>
              <a:rPr lang="nl-NL" b="1" dirty="0"/>
              <a:t>BRANCHE Vergelijkingen</a:t>
            </a:r>
          </a:p>
        </p:txBody>
      </p:sp>
      <p:sp>
        <p:nvSpPr>
          <p:cNvPr id="3" name="Tekstvak 2">
            <a:extLst>
              <a:ext uri="{FF2B5EF4-FFF2-40B4-BE49-F238E27FC236}">
                <a16:creationId xmlns:a16="http://schemas.microsoft.com/office/drawing/2014/main" id="{1E33100E-266B-4BB0-ACFF-3838C3D641DB}"/>
              </a:ext>
            </a:extLst>
          </p:cNvPr>
          <p:cNvSpPr txBox="1"/>
          <p:nvPr/>
        </p:nvSpPr>
        <p:spPr>
          <a:xfrm>
            <a:off x="1517715" y="2743200"/>
            <a:ext cx="9822730" cy="2585323"/>
          </a:xfrm>
          <a:prstGeom prst="rect">
            <a:avLst/>
          </a:prstGeom>
          <a:noFill/>
        </p:spPr>
        <p:txBody>
          <a:bodyPr wrap="square" rtlCol="0">
            <a:spAutoFit/>
          </a:bodyPr>
          <a:lstStyle/>
          <a:p>
            <a:pPr marL="285750" indent="-285750">
              <a:buFont typeface="Arial" panose="020B0604020202020204" pitchFamily="34" charset="0"/>
              <a:buChar char="•"/>
            </a:pPr>
            <a:r>
              <a:rPr lang="nl-NL" b="1" dirty="0"/>
              <a:t>Omzet in de branche;</a:t>
            </a:r>
          </a:p>
          <a:p>
            <a:pPr marL="285750" indent="-285750">
              <a:buFont typeface="Arial" panose="020B0604020202020204" pitchFamily="34" charset="0"/>
              <a:buChar char="•"/>
            </a:pPr>
            <a:endParaRPr lang="nl-NL" b="1" dirty="0"/>
          </a:p>
          <a:p>
            <a:pPr marL="285750" indent="-285750">
              <a:buFont typeface="Arial" panose="020B0604020202020204" pitchFamily="34" charset="0"/>
              <a:buChar char="•"/>
            </a:pPr>
            <a:r>
              <a:rPr lang="nl-NL" b="1" dirty="0"/>
              <a:t>Hoofdbedrijfschap Detailhandel</a:t>
            </a:r>
          </a:p>
          <a:p>
            <a:pPr marL="285750" indent="-285750">
              <a:buFont typeface="Arial" panose="020B0604020202020204" pitchFamily="34" charset="0"/>
              <a:buChar char="•"/>
            </a:pPr>
            <a:endParaRPr lang="nl-NL" b="1" dirty="0"/>
          </a:p>
          <a:p>
            <a:pPr marL="285750" indent="-285750">
              <a:buFont typeface="Arial" panose="020B0604020202020204" pitchFamily="34" charset="0"/>
              <a:buChar char="•"/>
            </a:pPr>
            <a:r>
              <a:rPr lang="nl-NL" b="1" dirty="0"/>
              <a:t>Hoofdbedrijfschap Ambachten</a:t>
            </a:r>
          </a:p>
          <a:p>
            <a:pPr marL="285750" indent="-285750">
              <a:buFont typeface="Arial" panose="020B0604020202020204" pitchFamily="34" charset="0"/>
              <a:buChar char="•"/>
            </a:pPr>
            <a:endParaRPr lang="nl-NL" b="1" dirty="0"/>
          </a:p>
          <a:p>
            <a:pPr marL="285750" indent="-285750">
              <a:buFont typeface="Arial" panose="020B0604020202020204" pitchFamily="34" charset="0"/>
              <a:buChar char="•"/>
            </a:pPr>
            <a:r>
              <a:rPr lang="nl-NL" b="1" dirty="0"/>
              <a:t>Rabobank; Cijfers en Trends</a:t>
            </a:r>
          </a:p>
          <a:p>
            <a:pPr marL="285750" indent="-285750">
              <a:buFont typeface="Arial" panose="020B0604020202020204" pitchFamily="34" charset="0"/>
              <a:buChar char="•"/>
            </a:pPr>
            <a:endParaRPr lang="nl-NL" b="1" dirty="0"/>
          </a:p>
          <a:p>
            <a:pPr marL="285750" indent="-285750">
              <a:buFont typeface="Arial" panose="020B0604020202020204" pitchFamily="34" charset="0"/>
              <a:buChar char="•"/>
            </a:pPr>
            <a:r>
              <a:rPr lang="nl-NL" b="1" dirty="0"/>
              <a:t>ING; Economisch bureau</a:t>
            </a:r>
          </a:p>
        </p:txBody>
      </p:sp>
    </p:spTree>
    <p:extLst>
      <p:ext uri="{BB962C8B-B14F-4D97-AF65-F5344CB8AC3E}">
        <p14:creationId xmlns:p14="http://schemas.microsoft.com/office/powerpoint/2010/main" val="44928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en-US" b="1" dirty="0">
                <a:solidFill>
                  <a:schemeClr val="tx1"/>
                </a:solidFill>
              </a:rPr>
              <a:t>Les 1: </a:t>
            </a:r>
            <a:r>
              <a:rPr lang="nl-NL" b="1" dirty="0">
                <a:solidFill>
                  <a:schemeClr val="tx1"/>
                </a:solidFill>
              </a:rPr>
              <a:t>Beginbalans</a:t>
            </a:r>
          </a:p>
          <a:p>
            <a:pPr marL="0" indent="0">
              <a:buNone/>
            </a:pPr>
            <a:r>
              <a:rPr lang="nl-NL" b="1" dirty="0">
                <a:solidFill>
                  <a:schemeClr val="tx1"/>
                </a:solidFill>
              </a:rPr>
              <a:t>Les 2: Exploitatiebegroting en Liquiditeitsbegroting</a:t>
            </a:r>
          </a:p>
          <a:p>
            <a:pPr marL="0" indent="0">
              <a:buNone/>
            </a:pPr>
            <a:r>
              <a:rPr lang="nl-NL" b="1" dirty="0">
                <a:solidFill>
                  <a:schemeClr val="tx1"/>
                </a:solidFill>
              </a:rPr>
              <a:t>Les 3: Kosten</a:t>
            </a:r>
          </a:p>
          <a:p>
            <a:pPr marL="0" indent="0">
              <a:buNone/>
            </a:pPr>
            <a:r>
              <a:rPr lang="nl-NL" b="1" dirty="0">
                <a:solidFill>
                  <a:srgbClr val="FF0000"/>
                </a:solidFill>
              </a:rPr>
              <a:t>Les 4: Afschrijvingen + omzetbegroting</a:t>
            </a:r>
          </a:p>
          <a:p>
            <a:pPr marL="0" indent="0">
              <a:buNone/>
            </a:pPr>
            <a:r>
              <a:rPr lang="nl-NL" b="1" dirty="0"/>
              <a:t>Les 5: Budgetteren</a:t>
            </a:r>
          </a:p>
          <a:p>
            <a:pPr marL="0" indent="0">
              <a:buNone/>
            </a:pPr>
            <a:r>
              <a:rPr lang="nl-NL" b="1" dirty="0"/>
              <a:t>Les 6; oefenen</a:t>
            </a:r>
          </a:p>
          <a:p>
            <a:pPr marL="0" indent="0">
              <a:buNone/>
            </a:pPr>
            <a:r>
              <a:rPr lang="nl-NL" b="1" dirty="0"/>
              <a:t>Les 7; oefentoets</a:t>
            </a:r>
          </a:p>
          <a:p>
            <a:pPr marL="0" indent="0">
              <a:buNone/>
            </a:pPr>
            <a:endParaRPr lang="nl-NL" b="1" dirty="0"/>
          </a:p>
        </p:txBody>
      </p:sp>
    </p:spTree>
    <p:extLst>
      <p:ext uri="{BB962C8B-B14F-4D97-AF65-F5344CB8AC3E}">
        <p14:creationId xmlns:p14="http://schemas.microsoft.com/office/powerpoint/2010/main" val="191668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Omzetbegroting vanuit de historie</a:t>
            </a:r>
          </a:p>
        </p:txBody>
      </p:sp>
      <p:sp>
        <p:nvSpPr>
          <p:cNvPr id="3" name="Tijdelijke aanduiding voor inhoud 2"/>
          <p:cNvSpPr>
            <a:spLocks noGrp="1"/>
          </p:cNvSpPr>
          <p:nvPr>
            <p:ph idx="1"/>
          </p:nvPr>
        </p:nvSpPr>
        <p:spPr/>
        <p:txBody>
          <a:bodyPr/>
          <a:lstStyle/>
          <a:p>
            <a:r>
              <a:rPr lang="nl-NL" b="1" dirty="0"/>
              <a:t>In een bedrijf dat al langer bestaat, is het een veelgebruikte methode om de begroting van de omzet te baseren op gegevens uit het verleden van het bedrijf, met name die van de meest recente jaren</a:t>
            </a:r>
            <a:r>
              <a:rPr lang="en-US" b="1" dirty="0"/>
              <a:t>. </a:t>
            </a:r>
            <a:endParaRPr lang="nl-NL" b="1" dirty="0"/>
          </a:p>
        </p:txBody>
      </p:sp>
    </p:spTree>
    <p:extLst>
      <p:ext uri="{BB962C8B-B14F-4D97-AF65-F5344CB8AC3E}">
        <p14:creationId xmlns:p14="http://schemas.microsoft.com/office/powerpoint/2010/main" val="3133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Break-even-omzet</a:t>
            </a:r>
          </a:p>
        </p:txBody>
      </p:sp>
      <p:sp>
        <p:nvSpPr>
          <p:cNvPr id="3" name="Tijdelijke aanduiding voor inhoud 2"/>
          <p:cNvSpPr>
            <a:spLocks noGrp="1"/>
          </p:cNvSpPr>
          <p:nvPr>
            <p:ph idx="1"/>
          </p:nvPr>
        </p:nvSpPr>
        <p:spPr/>
        <p:txBody>
          <a:bodyPr/>
          <a:lstStyle/>
          <a:p>
            <a:r>
              <a:rPr lang="nl-NL" b="1" dirty="0"/>
              <a:t>De netto-omzet waarbij de kosten precies worden terugverdiend, heet de break-even-omzet of de kritische omzet.</a:t>
            </a:r>
          </a:p>
          <a:p>
            <a:r>
              <a:rPr lang="nl-NL" b="1" dirty="0"/>
              <a:t>Bij deze omzet maakt een bedrijf geen winst en lijdt het ook geen verlies.</a:t>
            </a:r>
          </a:p>
          <a:p>
            <a:r>
              <a:rPr lang="nl-NL" b="1" dirty="0">
                <a:solidFill>
                  <a:srgbClr val="FF0000"/>
                </a:solidFill>
              </a:rPr>
              <a:t>Formule; </a:t>
            </a:r>
          </a:p>
          <a:p>
            <a:pPr marL="0" indent="0">
              <a:buNone/>
            </a:pPr>
            <a:r>
              <a:rPr lang="nl-NL" b="1" dirty="0"/>
              <a:t>                      </a:t>
            </a:r>
            <a:r>
              <a:rPr lang="nl-NL" b="1" u="sng" dirty="0"/>
              <a:t>constante exploitatiekosten</a:t>
            </a:r>
            <a:r>
              <a:rPr lang="nl-NL" b="1" dirty="0"/>
              <a:t>                              * 100%</a:t>
            </a:r>
            <a:endParaRPr lang="nl-NL" b="1" u="sng" dirty="0"/>
          </a:p>
          <a:p>
            <a:pPr marL="0" indent="0">
              <a:buNone/>
            </a:pPr>
            <a:r>
              <a:rPr lang="nl-NL" b="1" dirty="0"/>
              <a:t>               (brutowinstpercentage – variabele kostenpercentage)</a:t>
            </a:r>
          </a:p>
        </p:txBody>
      </p:sp>
    </p:spTree>
    <p:extLst>
      <p:ext uri="{BB962C8B-B14F-4D97-AF65-F5344CB8AC3E}">
        <p14:creationId xmlns:p14="http://schemas.microsoft.com/office/powerpoint/2010/main" val="364538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Break-even-afzet van een artikel</a:t>
            </a:r>
          </a:p>
        </p:txBody>
      </p:sp>
      <p:sp>
        <p:nvSpPr>
          <p:cNvPr id="3" name="Tijdelijke aanduiding voor inhoud 2"/>
          <p:cNvSpPr>
            <a:spLocks noGrp="1"/>
          </p:cNvSpPr>
          <p:nvPr>
            <p:ph idx="1"/>
          </p:nvPr>
        </p:nvSpPr>
        <p:spPr/>
        <p:txBody>
          <a:bodyPr/>
          <a:lstStyle/>
          <a:p>
            <a:r>
              <a:rPr lang="nl-NL" b="1" dirty="0"/>
              <a:t>Dit is de hoeveelheid stuks die verkocht moet worden om de kosten te dekken.</a:t>
            </a:r>
          </a:p>
          <a:p>
            <a:r>
              <a:rPr lang="nl-NL" b="1" dirty="0">
                <a:solidFill>
                  <a:srgbClr val="FF0000"/>
                </a:solidFill>
              </a:rPr>
              <a:t>Formule; </a:t>
            </a:r>
          </a:p>
          <a:p>
            <a:pPr marL="0" indent="0">
              <a:buNone/>
            </a:pPr>
            <a:r>
              <a:rPr lang="nl-NL" b="1" dirty="0"/>
              <a:t>                                 </a:t>
            </a:r>
            <a:r>
              <a:rPr lang="nl-NL" b="1" u="sng" dirty="0"/>
              <a:t>totale constante exploitatiekosten </a:t>
            </a:r>
            <a:r>
              <a:rPr lang="nl-NL" b="1" dirty="0"/>
              <a:t>              * 100%</a:t>
            </a:r>
          </a:p>
          <a:p>
            <a:pPr marL="0" indent="0">
              <a:buNone/>
            </a:pPr>
            <a:r>
              <a:rPr lang="nl-NL" b="1" dirty="0"/>
              <a:t>                       (</a:t>
            </a:r>
            <a:r>
              <a:rPr lang="nl-NL" b="1" dirty="0" err="1"/>
              <a:t>nettoverkoopprijs</a:t>
            </a:r>
            <a:r>
              <a:rPr lang="nl-NL" b="1" dirty="0"/>
              <a:t> – variabele kosten per stuk)</a:t>
            </a:r>
          </a:p>
        </p:txBody>
      </p:sp>
    </p:spTree>
    <p:extLst>
      <p:ext uri="{BB962C8B-B14F-4D97-AF65-F5344CB8AC3E}">
        <p14:creationId xmlns:p14="http://schemas.microsoft.com/office/powerpoint/2010/main" val="422824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521DA-E2E9-413B-825C-E7686D953F38}"/>
              </a:ext>
            </a:extLst>
          </p:cNvPr>
          <p:cNvSpPr>
            <a:spLocks noGrp="1"/>
          </p:cNvSpPr>
          <p:nvPr>
            <p:ph type="title"/>
          </p:nvPr>
        </p:nvSpPr>
        <p:spPr/>
        <p:txBody>
          <a:bodyPr/>
          <a:lstStyle/>
          <a:p>
            <a:r>
              <a:rPr lang="nl-NL" b="1" dirty="0"/>
              <a:t>Break-Even-Omzet van een artikel</a:t>
            </a:r>
          </a:p>
        </p:txBody>
      </p:sp>
      <p:sp>
        <p:nvSpPr>
          <p:cNvPr id="3" name="Tekstvak 2">
            <a:extLst>
              <a:ext uri="{FF2B5EF4-FFF2-40B4-BE49-F238E27FC236}">
                <a16:creationId xmlns:a16="http://schemas.microsoft.com/office/drawing/2014/main" id="{75FB7A91-BD97-456F-A96E-10C20BBEF14D}"/>
              </a:ext>
            </a:extLst>
          </p:cNvPr>
          <p:cNvSpPr txBox="1"/>
          <p:nvPr/>
        </p:nvSpPr>
        <p:spPr>
          <a:xfrm>
            <a:off x="1480008" y="2782669"/>
            <a:ext cx="9888717" cy="2831544"/>
          </a:xfrm>
          <a:prstGeom prst="rect">
            <a:avLst/>
          </a:prstGeom>
          <a:noFill/>
        </p:spPr>
        <p:txBody>
          <a:bodyPr wrap="square" rtlCol="0">
            <a:spAutoFit/>
          </a:bodyPr>
          <a:lstStyle/>
          <a:p>
            <a:endParaRPr lang="nl-NL" dirty="0"/>
          </a:p>
          <a:p>
            <a:r>
              <a:rPr lang="nl-NL" sz="3200" b="1" dirty="0">
                <a:solidFill>
                  <a:srgbClr val="FF0000"/>
                </a:solidFill>
              </a:rPr>
              <a:t>Formule;</a:t>
            </a:r>
          </a:p>
          <a:p>
            <a:endParaRPr lang="nl-NL" sz="3200" b="1" dirty="0">
              <a:solidFill>
                <a:srgbClr val="FF0000"/>
              </a:solidFill>
            </a:endParaRPr>
          </a:p>
          <a:p>
            <a:r>
              <a:rPr lang="nl-NL" sz="3200" b="1" dirty="0"/>
              <a:t>De break-even-omzet =</a:t>
            </a:r>
          </a:p>
          <a:p>
            <a:endParaRPr lang="nl-NL" sz="3200" b="1" dirty="0"/>
          </a:p>
          <a:p>
            <a:r>
              <a:rPr lang="nl-NL" sz="3200" b="1" dirty="0"/>
              <a:t>    Break-even-afzet   *  netto verkoopprijs</a:t>
            </a:r>
          </a:p>
        </p:txBody>
      </p:sp>
    </p:spTree>
    <p:extLst>
      <p:ext uri="{BB962C8B-B14F-4D97-AF65-F5344CB8AC3E}">
        <p14:creationId xmlns:p14="http://schemas.microsoft.com/office/powerpoint/2010/main" val="224509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93315-12ED-4630-B964-DE5FC00D3C13}"/>
              </a:ext>
            </a:extLst>
          </p:cNvPr>
          <p:cNvSpPr>
            <a:spLocks noGrp="1"/>
          </p:cNvSpPr>
          <p:nvPr>
            <p:ph type="title"/>
          </p:nvPr>
        </p:nvSpPr>
        <p:spPr/>
        <p:txBody>
          <a:bodyPr/>
          <a:lstStyle/>
          <a:p>
            <a:r>
              <a:rPr lang="nl-NL" b="1" dirty="0"/>
              <a:t>Doelen break-even-omzet berekening</a:t>
            </a:r>
          </a:p>
        </p:txBody>
      </p:sp>
      <p:sp>
        <p:nvSpPr>
          <p:cNvPr id="3" name="Tekstvak 2">
            <a:extLst>
              <a:ext uri="{FF2B5EF4-FFF2-40B4-BE49-F238E27FC236}">
                <a16:creationId xmlns:a16="http://schemas.microsoft.com/office/drawing/2014/main" id="{E80DA7BF-F0D9-4798-BACA-55C9308CB340}"/>
              </a:ext>
            </a:extLst>
          </p:cNvPr>
          <p:cNvSpPr txBox="1"/>
          <p:nvPr/>
        </p:nvSpPr>
        <p:spPr>
          <a:xfrm>
            <a:off x="1536569" y="2677212"/>
            <a:ext cx="9601196" cy="2062103"/>
          </a:xfrm>
          <a:prstGeom prst="rect">
            <a:avLst/>
          </a:prstGeom>
          <a:noFill/>
        </p:spPr>
        <p:txBody>
          <a:bodyPr wrap="square" rtlCol="0">
            <a:spAutoFit/>
          </a:bodyPr>
          <a:lstStyle/>
          <a:p>
            <a:r>
              <a:rPr lang="nl-NL" sz="3200" b="1" dirty="0"/>
              <a:t>- Wel of geen extra personeel</a:t>
            </a:r>
          </a:p>
          <a:p>
            <a:pPr marL="457200" indent="-457200">
              <a:buFontTx/>
              <a:buChar char="-"/>
            </a:pPr>
            <a:r>
              <a:rPr lang="nl-NL" sz="3200" b="1" dirty="0"/>
              <a:t>Wel of niet uitbreiden</a:t>
            </a:r>
          </a:p>
          <a:p>
            <a:pPr marL="457200" indent="-457200">
              <a:buFontTx/>
              <a:buChar char="-"/>
            </a:pPr>
            <a:endParaRPr lang="nl-NL" sz="3200" b="1" dirty="0"/>
          </a:p>
          <a:p>
            <a:r>
              <a:rPr lang="nl-NL" sz="3200" b="1" dirty="0"/>
              <a:t>-Zie </a:t>
            </a:r>
            <a:r>
              <a:rPr lang="nl-NL" sz="3200" b="1" dirty="0" err="1"/>
              <a:t>blz</a:t>
            </a:r>
            <a:r>
              <a:rPr lang="nl-NL" sz="3200" b="1" dirty="0"/>
              <a:t> 40 van je reader voor een voorbeeld</a:t>
            </a:r>
          </a:p>
        </p:txBody>
      </p:sp>
    </p:spTree>
    <p:extLst>
      <p:ext uri="{BB962C8B-B14F-4D97-AF65-F5344CB8AC3E}">
        <p14:creationId xmlns:p14="http://schemas.microsoft.com/office/powerpoint/2010/main" val="707403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C0F86-9A78-4E84-A4B4-ADB8B2629A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78B9E-8BE2-4706-9377-A05FA25ABAB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2CDFDE2-4DB3-4623-BA21-187D1B710FB9}"/>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ED74B2AA-1443-4E9B-8462-F7F5B8525908}"/>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BB652B6-7300-49EC-9422-EF5342492AF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0909587-01DE-424D-A15F-DAA28CF2CD38}"/>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0E5D0023-B23E-4823-8D72-B07FFF8CAE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69A54E25-1C05-48E5-A5CC-3778C1D363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fbeeldingsresultaat voor huiswerk">
            <a:extLst>
              <a:ext uri="{FF2B5EF4-FFF2-40B4-BE49-F238E27FC236}">
                <a16:creationId xmlns:a16="http://schemas.microsoft.com/office/drawing/2014/main" id="{2B2B4FE2-1080-446E-86AF-E93A92FD0D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54" r="7837"/>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7535825" y="982132"/>
            <a:ext cx="3360772" cy="1303867"/>
          </a:xfrm>
        </p:spPr>
        <p:txBody>
          <a:bodyPr>
            <a:normAutofit/>
          </a:bodyPr>
          <a:lstStyle/>
          <a:p>
            <a:r>
              <a:rPr lang="nl-NL" b="1" dirty="0"/>
              <a:t>Huiswerk</a:t>
            </a:r>
          </a:p>
        </p:txBody>
      </p:sp>
      <p:sp>
        <p:nvSpPr>
          <p:cNvPr id="3" name="Tijdelijke aanduiding voor inhoud 2"/>
          <p:cNvSpPr>
            <a:spLocks noGrp="1"/>
          </p:cNvSpPr>
          <p:nvPr>
            <p:ph idx="1"/>
          </p:nvPr>
        </p:nvSpPr>
        <p:spPr>
          <a:xfrm>
            <a:off x="7535824" y="2556932"/>
            <a:ext cx="3360771" cy="3318936"/>
          </a:xfrm>
        </p:spPr>
        <p:txBody>
          <a:bodyPr>
            <a:normAutofit/>
          </a:bodyPr>
          <a:lstStyle/>
          <a:p>
            <a:r>
              <a:rPr lang="nl-NL" b="1" dirty="0"/>
              <a:t>Maken Opgaven 1 t/m 11 op </a:t>
            </a:r>
            <a:r>
              <a:rPr lang="nl-NL" b="1" dirty="0" err="1"/>
              <a:t>blz</a:t>
            </a:r>
            <a:r>
              <a:rPr lang="nl-NL" b="1" dirty="0"/>
              <a:t> 41 en 43 van je reader</a:t>
            </a:r>
          </a:p>
          <a:p>
            <a:r>
              <a:rPr lang="nl-NL" b="1" dirty="0"/>
              <a:t>Doorlezen </a:t>
            </a:r>
            <a:r>
              <a:rPr lang="nl-NL" b="1" dirty="0" err="1"/>
              <a:t>hfdstuk</a:t>
            </a:r>
            <a:r>
              <a:rPr lang="nl-NL" b="1" dirty="0"/>
              <a:t> 8; Budgetteren</a:t>
            </a:r>
          </a:p>
        </p:txBody>
      </p:sp>
    </p:spTree>
    <p:extLst>
      <p:ext uri="{BB962C8B-B14F-4D97-AF65-F5344CB8AC3E}">
        <p14:creationId xmlns:p14="http://schemas.microsoft.com/office/powerpoint/2010/main" val="170926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56E41F-B8E0-4D18-B554-FD40260DE0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DB31E17-E562-4F82-98D0-858C84120F3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58BF3B07-5EF6-4E5B-834E-C1398DB60ADA}"/>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3DDA1859-D108-4C60-B38B-C85485AB386A}"/>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498EA77-084B-43CC-B94D-566F1D8E1EE8}"/>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99B16D3F-47E8-419E-9C4E-ED6FC918FBB0}"/>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FD2308B7-2829-44DD-B213-27EEBDED141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23E937B9-07EE-456A-A31C-41A8866E28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erelateerde afbeelding">
            <a:extLst>
              <a:ext uri="{FF2B5EF4-FFF2-40B4-BE49-F238E27FC236}">
                <a16:creationId xmlns:a16="http://schemas.microsoft.com/office/drawing/2014/main" id="{B2AD403F-034E-4BC5-8614-64B34BA709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5" r="1594" b="3"/>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7535825" y="982132"/>
            <a:ext cx="3360772" cy="1303867"/>
          </a:xfrm>
        </p:spPr>
        <p:txBody>
          <a:bodyPr>
            <a:normAutofit/>
          </a:bodyPr>
          <a:lstStyle/>
          <a:p>
            <a:pPr>
              <a:lnSpc>
                <a:spcPct val="90000"/>
              </a:lnSpc>
            </a:pPr>
            <a:r>
              <a:rPr lang="nl-NL" b="1">
                <a:solidFill>
                  <a:srgbClr val="262626"/>
                </a:solidFill>
              </a:rPr>
              <a:t>Volgende</a:t>
            </a:r>
            <a:r>
              <a:rPr lang="en-US" b="1">
                <a:solidFill>
                  <a:srgbClr val="262626"/>
                </a:solidFill>
              </a:rPr>
              <a:t> week</a:t>
            </a:r>
            <a:endParaRPr lang="nl-NL" b="1">
              <a:solidFill>
                <a:srgbClr val="262626"/>
              </a:solidFill>
            </a:endParaRPr>
          </a:p>
        </p:txBody>
      </p:sp>
      <p:sp>
        <p:nvSpPr>
          <p:cNvPr id="3" name="Tijdelijke aanduiding voor inhoud 2"/>
          <p:cNvSpPr>
            <a:spLocks noGrp="1"/>
          </p:cNvSpPr>
          <p:nvPr>
            <p:ph idx="1"/>
          </p:nvPr>
        </p:nvSpPr>
        <p:spPr>
          <a:xfrm>
            <a:off x="7535824" y="2556932"/>
            <a:ext cx="3360771" cy="3318936"/>
          </a:xfrm>
        </p:spPr>
        <p:txBody>
          <a:bodyPr>
            <a:normAutofit/>
          </a:bodyPr>
          <a:lstStyle/>
          <a:p>
            <a:r>
              <a:rPr lang="nl-NL" b="1" dirty="0">
                <a:solidFill>
                  <a:srgbClr val="262626"/>
                </a:solidFill>
              </a:rPr>
              <a:t>Gaan we verder met:</a:t>
            </a:r>
          </a:p>
          <a:p>
            <a:pPr lvl="1"/>
            <a:r>
              <a:rPr lang="nl-NL" b="1" dirty="0" err="1">
                <a:solidFill>
                  <a:srgbClr val="262626"/>
                </a:solidFill>
              </a:rPr>
              <a:t>Hfdst</a:t>
            </a:r>
            <a:r>
              <a:rPr lang="nl-NL" b="1" dirty="0">
                <a:solidFill>
                  <a:srgbClr val="262626"/>
                </a:solidFill>
              </a:rPr>
              <a:t>. 8; Budgetteren</a:t>
            </a:r>
          </a:p>
        </p:txBody>
      </p:sp>
    </p:spTree>
    <p:extLst>
      <p:ext uri="{BB962C8B-B14F-4D97-AF65-F5344CB8AC3E}">
        <p14:creationId xmlns:p14="http://schemas.microsoft.com/office/powerpoint/2010/main" val="411149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Vandaag</a:t>
            </a:r>
          </a:p>
        </p:txBody>
      </p:sp>
      <p:sp>
        <p:nvSpPr>
          <p:cNvPr id="3" name="Tijdelijke aanduiding voor inhoud 2"/>
          <p:cNvSpPr>
            <a:spLocks noGrp="1"/>
          </p:cNvSpPr>
          <p:nvPr>
            <p:ph idx="1"/>
          </p:nvPr>
        </p:nvSpPr>
        <p:spPr/>
        <p:txBody>
          <a:bodyPr/>
          <a:lstStyle/>
          <a:p>
            <a:r>
              <a:rPr lang="nl-NL" b="1" dirty="0"/>
              <a:t>Huiswerk t/m bladzijde 27 afmaken. En doorlezen t/m bladzijde 40.</a:t>
            </a:r>
          </a:p>
          <a:p>
            <a:r>
              <a:rPr lang="nl-NL" b="1" dirty="0"/>
              <a:t>Afschrijvingen</a:t>
            </a:r>
          </a:p>
          <a:p>
            <a:r>
              <a:rPr lang="nl-NL" b="1" dirty="0"/>
              <a:t>Omzetbegroting</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1763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Afschrijving</a:t>
            </a:r>
          </a:p>
        </p:txBody>
      </p:sp>
      <p:sp>
        <p:nvSpPr>
          <p:cNvPr id="3" name="Tijdelijke aanduiding voor inhoud 2"/>
          <p:cNvSpPr>
            <a:spLocks noGrp="1"/>
          </p:cNvSpPr>
          <p:nvPr>
            <p:ph idx="1"/>
          </p:nvPr>
        </p:nvSpPr>
        <p:spPr/>
        <p:txBody>
          <a:bodyPr/>
          <a:lstStyle/>
          <a:p>
            <a:r>
              <a:rPr lang="nl-NL" sz="3600" b="1" dirty="0"/>
              <a:t>Waardevermindering van een </a:t>
            </a:r>
            <a:r>
              <a:rPr lang="nl-NL" sz="3600" b="1" dirty="0">
                <a:solidFill>
                  <a:srgbClr val="FF0000"/>
                </a:solidFill>
              </a:rPr>
              <a:t>bedrijfsmiddel</a:t>
            </a:r>
          </a:p>
          <a:p>
            <a:r>
              <a:rPr lang="nl-NL" sz="3600" b="1" dirty="0"/>
              <a:t>Dit bedrag noem je de afschrijving</a:t>
            </a:r>
          </a:p>
          <a:p>
            <a:r>
              <a:rPr lang="nl-NL" sz="3600" b="1" dirty="0"/>
              <a:t>Afschrijvingen staan op de exploitatiebegroting.</a:t>
            </a:r>
          </a:p>
          <a:p>
            <a:endParaRPr lang="nl-NL" dirty="0"/>
          </a:p>
        </p:txBody>
      </p:sp>
    </p:spTree>
    <p:extLst>
      <p:ext uri="{BB962C8B-B14F-4D97-AF65-F5344CB8AC3E}">
        <p14:creationId xmlns:p14="http://schemas.microsoft.com/office/powerpoint/2010/main" val="90201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rgbClr val="C00000"/>
                </a:solidFill>
              </a:rPr>
              <a:t>2 soorten levensduren</a:t>
            </a:r>
          </a:p>
        </p:txBody>
      </p:sp>
      <p:sp>
        <p:nvSpPr>
          <p:cNvPr id="3" name="Tijdelijke aanduiding voor inhoud 2"/>
          <p:cNvSpPr>
            <a:spLocks noGrp="1"/>
          </p:cNvSpPr>
          <p:nvPr>
            <p:ph idx="1"/>
          </p:nvPr>
        </p:nvSpPr>
        <p:spPr>
          <a:xfrm>
            <a:off x="1295401" y="2422689"/>
            <a:ext cx="9601196" cy="3846136"/>
          </a:xfrm>
        </p:spPr>
        <p:txBody>
          <a:bodyPr>
            <a:normAutofit/>
          </a:bodyPr>
          <a:lstStyle/>
          <a:p>
            <a:r>
              <a:rPr lang="nl-NL" sz="3400" b="1" dirty="0">
                <a:solidFill>
                  <a:srgbClr val="FF0000"/>
                </a:solidFill>
              </a:rPr>
              <a:t>Technische</a:t>
            </a:r>
            <a:r>
              <a:rPr lang="nl-NL" sz="3400" b="1" dirty="0"/>
              <a:t> en </a:t>
            </a:r>
            <a:r>
              <a:rPr lang="nl-NL" sz="3400" b="1" dirty="0">
                <a:solidFill>
                  <a:srgbClr val="FF0000"/>
                </a:solidFill>
              </a:rPr>
              <a:t>Economische </a:t>
            </a:r>
            <a:r>
              <a:rPr lang="nl-NL" sz="3400" b="1" dirty="0"/>
              <a:t>levensduur</a:t>
            </a:r>
          </a:p>
          <a:p>
            <a:pPr marL="0" indent="0">
              <a:buNone/>
            </a:pPr>
            <a:r>
              <a:rPr lang="nl-NL" dirty="0">
                <a:solidFill>
                  <a:srgbClr val="FF0000"/>
                </a:solidFill>
              </a:rPr>
              <a:t>    </a:t>
            </a:r>
          </a:p>
        </p:txBody>
      </p:sp>
    </p:spTree>
    <p:extLst>
      <p:ext uri="{BB962C8B-B14F-4D97-AF65-F5344CB8AC3E}">
        <p14:creationId xmlns:p14="http://schemas.microsoft.com/office/powerpoint/2010/main" val="390789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03E8C8A2-D2DA-42F8-84AA-AC5AB4251D2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72" name="Picture 71">
              <a:extLst>
                <a:ext uri="{FF2B5EF4-FFF2-40B4-BE49-F238E27FC236}">
                  <a16:creationId xmlns:a16="http://schemas.microsoft.com/office/drawing/2014/main" id="{9A5D1FE1-4883-49B4-AD3E-D0A3F8DCE12C}"/>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7F829EAE-7CB1-410F-BAF1-55BD6DC2497F}"/>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4EA5F8CE-974F-4443-AB3C-4799C332304B}"/>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75" name="Picture 74">
              <a:extLst>
                <a:ext uri="{FF2B5EF4-FFF2-40B4-BE49-F238E27FC236}">
                  <a16:creationId xmlns:a16="http://schemas.microsoft.com/office/drawing/2014/main" id="{94075D0C-1739-4729-A5C8-5C5707A942F5}"/>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77" name="Straight Connector 76">
            <a:extLst>
              <a:ext uri="{FF2B5EF4-FFF2-40B4-BE49-F238E27FC236}">
                <a16:creationId xmlns:a16="http://schemas.microsoft.com/office/drawing/2014/main" id="{0DFD28A6-39F3-425F-8050-E5BF1B4523B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79" name="Rectangle 78">
            <a:extLst>
              <a:ext uri="{FF2B5EF4-FFF2-40B4-BE49-F238E27FC236}">
                <a16:creationId xmlns:a16="http://schemas.microsoft.com/office/drawing/2014/main" id="{9F1F6E2E-E2E7-4689-9E5D-51F37CBE412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BB728A18-FF26-43E9-AF31-9608EBA3D5C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82" name="Picture 81">
              <a:extLst>
                <a:ext uri="{FF2B5EF4-FFF2-40B4-BE49-F238E27FC236}">
                  <a16:creationId xmlns:a16="http://schemas.microsoft.com/office/drawing/2014/main" id="{D418D479-7A49-4E09-A270-87C36ABE505F}"/>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F55AC523-B142-409D-BB68-747EDDCE607C}"/>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98FD6A06-A68E-49C5-8F1D-8945DD8C004F}"/>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5" name="Picture 84">
              <a:extLst>
                <a:ext uri="{FF2B5EF4-FFF2-40B4-BE49-F238E27FC236}">
                  <a16:creationId xmlns:a16="http://schemas.microsoft.com/office/drawing/2014/main" id="{A6794A3D-A7E9-4DC9-98E4-02104E24AC3B}"/>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87" name="Rectangle 86">
            <a:extLst>
              <a:ext uri="{FF2B5EF4-FFF2-40B4-BE49-F238E27FC236}">
                <a16:creationId xmlns:a16="http://schemas.microsoft.com/office/drawing/2014/main" id="{7731DD8B-7A0A-47A0-BF6B-EBB4F9709B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kapotte vrachtwagen">
            <a:extLst>
              <a:ext uri="{FF2B5EF4-FFF2-40B4-BE49-F238E27FC236}">
                <a16:creationId xmlns:a16="http://schemas.microsoft.com/office/drawing/2014/main" id="{73723D3B-6CF2-4E7B-A43A-55D8111D018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9930" r="-3" b="23521"/>
          <a:stretch/>
        </p:blipFill>
        <p:spPr bwMode="auto">
          <a:xfrm>
            <a:off x="1412683" y="1410208"/>
            <a:ext cx="4348925"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10A370BF-9768-4FA0-8887-C3777F3A9C9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9C5B9685-0499-4901-BE6F-EC37D951D307}"/>
              </a:ext>
            </a:extLst>
          </p:cNvPr>
          <p:cNvSpPr>
            <a:spLocks noGrp="1"/>
          </p:cNvSpPr>
          <p:nvPr>
            <p:ph type="title"/>
          </p:nvPr>
        </p:nvSpPr>
        <p:spPr>
          <a:xfrm>
            <a:off x="6553770" y="1041400"/>
            <a:ext cx="4538526" cy="1973695"/>
          </a:xfrm>
        </p:spPr>
        <p:txBody>
          <a:bodyPr vert="horz" lIns="91440" tIns="45720" rIns="91440" bIns="45720" rtlCol="0" anchor="b">
            <a:normAutofit/>
          </a:bodyPr>
          <a:lstStyle/>
          <a:p>
            <a:r>
              <a:rPr lang="en-US" sz="5400" dirty="0">
                <a:solidFill>
                  <a:srgbClr val="FF0000"/>
                </a:solidFill>
              </a:rPr>
              <a:t>1. </a:t>
            </a:r>
            <a:r>
              <a:rPr lang="en-US" sz="5400" dirty="0" err="1">
                <a:solidFill>
                  <a:srgbClr val="FF0000"/>
                </a:solidFill>
              </a:rPr>
              <a:t>Technische</a:t>
            </a:r>
            <a:r>
              <a:rPr lang="en-US" sz="5400" dirty="0">
                <a:solidFill>
                  <a:srgbClr val="FF0000"/>
                </a:solidFill>
              </a:rPr>
              <a:t> </a:t>
            </a:r>
            <a:r>
              <a:rPr lang="en-US" sz="5400" dirty="0" err="1">
                <a:solidFill>
                  <a:srgbClr val="FF0000"/>
                </a:solidFill>
              </a:rPr>
              <a:t>levensduur</a:t>
            </a:r>
            <a:endParaRPr lang="en-US" sz="5400" dirty="0">
              <a:solidFill>
                <a:srgbClr val="FF0000"/>
              </a:solidFill>
            </a:endParaRPr>
          </a:p>
        </p:txBody>
      </p:sp>
      <p:sp>
        <p:nvSpPr>
          <p:cNvPr id="3" name="Rechthoek 2">
            <a:extLst>
              <a:ext uri="{FF2B5EF4-FFF2-40B4-BE49-F238E27FC236}">
                <a16:creationId xmlns:a16="http://schemas.microsoft.com/office/drawing/2014/main" id="{E5654D3A-E5DA-4555-95B3-1442A330BEEF}"/>
              </a:ext>
            </a:extLst>
          </p:cNvPr>
          <p:cNvSpPr/>
          <p:nvPr/>
        </p:nvSpPr>
        <p:spPr>
          <a:xfrm>
            <a:off x="6553770" y="3105835"/>
            <a:ext cx="4739541" cy="2646878"/>
          </a:xfrm>
          <a:prstGeom prst="rect">
            <a:avLst/>
          </a:prstGeom>
        </p:spPr>
        <p:txBody>
          <a:bodyPr wrap="square">
            <a:spAutoFit/>
          </a:bodyPr>
          <a:lstStyle/>
          <a:p>
            <a:pPr marL="514350" indent="-514350">
              <a:buFont typeface="+mj-lt"/>
              <a:buAutoNum type="arabicPeriod"/>
            </a:pPr>
            <a:endParaRPr lang="nl-NL" b="1" dirty="0"/>
          </a:p>
          <a:p>
            <a:pPr marL="514350" indent="-514350">
              <a:buFont typeface="+mj-lt"/>
              <a:buAutoNum type="arabicPeriod"/>
            </a:pPr>
            <a:endParaRPr lang="nl-NL" b="1" dirty="0"/>
          </a:p>
          <a:p>
            <a:pPr marL="514350" indent="-514350">
              <a:buFont typeface="+mj-lt"/>
              <a:buAutoNum type="arabicPeriod"/>
            </a:pPr>
            <a:endParaRPr lang="nl-NL" b="1" dirty="0"/>
          </a:p>
          <a:p>
            <a:pPr marL="514350" indent="-514350">
              <a:buFont typeface="+mj-lt"/>
              <a:buAutoNum type="arabicPeriod"/>
            </a:pPr>
            <a:r>
              <a:rPr lang="nl-NL" sz="2800" b="1" dirty="0"/>
              <a:t>De periode dat een bedrijfsmiddel technisch in staat is prestaties te leveren.</a:t>
            </a:r>
          </a:p>
        </p:txBody>
      </p:sp>
    </p:spTree>
    <p:extLst>
      <p:ext uri="{BB962C8B-B14F-4D97-AF65-F5344CB8AC3E}">
        <p14:creationId xmlns:p14="http://schemas.microsoft.com/office/powerpoint/2010/main" val="205327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03E8C8A2-D2DA-42F8-84AA-AC5AB4251D2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72" name="Picture 71">
              <a:extLst>
                <a:ext uri="{FF2B5EF4-FFF2-40B4-BE49-F238E27FC236}">
                  <a16:creationId xmlns:a16="http://schemas.microsoft.com/office/drawing/2014/main" id="{9A5D1FE1-4883-49B4-AD3E-D0A3F8DCE12C}"/>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7F829EAE-7CB1-410F-BAF1-55BD6DC2497F}"/>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4" name="Picture 73" descr="Afbeelding met gebouw&#10;&#10;Beschrijving is gegenereerd met hoge betrouwbaarheid">
              <a:extLst>
                <a:ext uri="{FF2B5EF4-FFF2-40B4-BE49-F238E27FC236}">
                  <a16:creationId xmlns:a16="http://schemas.microsoft.com/office/drawing/2014/main" id="{4EA5F8CE-974F-4443-AB3C-4799C332304B}"/>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75" name="Picture 74" descr="Afbeelding met gebouw&#10;&#10;Beschrijving is gegenereerd met hoge betrouwbaarheid">
              <a:extLst>
                <a:ext uri="{FF2B5EF4-FFF2-40B4-BE49-F238E27FC236}">
                  <a16:creationId xmlns:a16="http://schemas.microsoft.com/office/drawing/2014/main" id="{94075D0C-1739-4729-A5C8-5C5707A942F5}"/>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77" name="Straight Connector 76">
            <a:extLst>
              <a:ext uri="{FF2B5EF4-FFF2-40B4-BE49-F238E27FC236}">
                <a16:creationId xmlns:a16="http://schemas.microsoft.com/office/drawing/2014/main" id="{0DFD28A6-39F3-425F-8050-E5BF1B4523B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79" name="Rectangle 78">
            <a:extLst>
              <a:ext uri="{FF2B5EF4-FFF2-40B4-BE49-F238E27FC236}">
                <a16:creationId xmlns:a16="http://schemas.microsoft.com/office/drawing/2014/main" id="{9F1F6E2E-E2E7-4689-9E5D-51F37CBE412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BB728A18-FF26-43E9-AF31-9608EBA3D5C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82" name="Picture 81">
              <a:extLst>
                <a:ext uri="{FF2B5EF4-FFF2-40B4-BE49-F238E27FC236}">
                  <a16:creationId xmlns:a16="http://schemas.microsoft.com/office/drawing/2014/main" id="{D418D479-7A49-4E09-A270-87C36ABE505F}"/>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F55AC523-B142-409D-BB68-747EDDCE607C}"/>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98FD6A06-A68E-49C5-8F1D-8945DD8C004F}"/>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5" name="Picture 84">
              <a:extLst>
                <a:ext uri="{FF2B5EF4-FFF2-40B4-BE49-F238E27FC236}">
                  <a16:creationId xmlns:a16="http://schemas.microsoft.com/office/drawing/2014/main" id="{A6794A3D-A7E9-4DC9-98E4-02104E24AC3B}"/>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87" name="Rectangle 86">
            <a:extLst>
              <a:ext uri="{FF2B5EF4-FFF2-40B4-BE49-F238E27FC236}">
                <a16:creationId xmlns:a16="http://schemas.microsoft.com/office/drawing/2014/main" id="{7731DD8B-7A0A-47A0-BF6B-EBB4F9709B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fbeeldingsresultaat voor oude daf vrachtwagen">
            <a:extLst>
              <a:ext uri="{FF2B5EF4-FFF2-40B4-BE49-F238E27FC236}">
                <a16:creationId xmlns:a16="http://schemas.microsoft.com/office/drawing/2014/main" id="{F7C1F364-8ACC-412C-B968-5A094680DA4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274" r="16414" b="-1"/>
          <a:stretch/>
        </p:blipFill>
        <p:spPr bwMode="auto">
          <a:xfrm>
            <a:off x="1440964" y="1457275"/>
            <a:ext cx="4348925"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10A370BF-9768-4FA0-8887-C3777F3A9C9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26CC6582-2435-446D-893D-7A7E460C4037}"/>
              </a:ext>
            </a:extLst>
          </p:cNvPr>
          <p:cNvSpPr>
            <a:spLocks noGrp="1"/>
          </p:cNvSpPr>
          <p:nvPr>
            <p:ph type="title"/>
          </p:nvPr>
        </p:nvSpPr>
        <p:spPr>
          <a:xfrm>
            <a:off x="6553770" y="1041401"/>
            <a:ext cx="4538526" cy="2345264"/>
          </a:xfrm>
        </p:spPr>
        <p:txBody>
          <a:bodyPr vert="horz" lIns="91440" tIns="45720" rIns="91440" bIns="45720" rtlCol="0" anchor="b">
            <a:normAutofit/>
          </a:bodyPr>
          <a:lstStyle/>
          <a:p>
            <a:r>
              <a:rPr lang="en-US" sz="5400" dirty="0">
                <a:solidFill>
                  <a:srgbClr val="C00000"/>
                </a:solidFill>
              </a:rPr>
              <a:t>2. </a:t>
            </a:r>
            <a:r>
              <a:rPr lang="en-US" sz="5400" dirty="0" err="1">
                <a:solidFill>
                  <a:srgbClr val="C00000"/>
                </a:solidFill>
              </a:rPr>
              <a:t>Economische</a:t>
            </a:r>
            <a:r>
              <a:rPr lang="en-US" sz="5400" dirty="0">
                <a:solidFill>
                  <a:srgbClr val="C00000"/>
                </a:solidFill>
              </a:rPr>
              <a:t> </a:t>
            </a:r>
            <a:r>
              <a:rPr lang="en-US" sz="5400" dirty="0" err="1">
                <a:solidFill>
                  <a:srgbClr val="C00000"/>
                </a:solidFill>
              </a:rPr>
              <a:t>levensduur</a:t>
            </a:r>
            <a:endParaRPr lang="en-US" sz="5400" dirty="0">
              <a:solidFill>
                <a:srgbClr val="C00000"/>
              </a:solidFill>
            </a:endParaRPr>
          </a:p>
        </p:txBody>
      </p:sp>
      <p:sp>
        <p:nvSpPr>
          <p:cNvPr id="3" name="Tekstvak 2">
            <a:extLst>
              <a:ext uri="{FF2B5EF4-FFF2-40B4-BE49-F238E27FC236}">
                <a16:creationId xmlns:a16="http://schemas.microsoft.com/office/drawing/2014/main" id="{F7B8EC5C-E1DF-4961-BE05-8092E676C7B8}"/>
              </a:ext>
            </a:extLst>
          </p:cNvPr>
          <p:cNvSpPr txBox="1"/>
          <p:nvPr/>
        </p:nvSpPr>
        <p:spPr>
          <a:xfrm>
            <a:off x="6212264" y="3657598"/>
            <a:ext cx="5400020" cy="1384995"/>
          </a:xfrm>
          <a:prstGeom prst="rect">
            <a:avLst/>
          </a:prstGeom>
          <a:noFill/>
        </p:spPr>
        <p:txBody>
          <a:bodyPr wrap="square" rtlCol="0">
            <a:spAutoFit/>
          </a:bodyPr>
          <a:lstStyle/>
          <a:p>
            <a:r>
              <a:rPr lang="nl-NL" sz="2800" b="1" dirty="0"/>
              <a:t>De periode waarin het economisch verantwoord is het bedrijfsmiddel te gebruiken. </a:t>
            </a:r>
            <a:endParaRPr lang="nl-NL" sz="2800" dirty="0"/>
          </a:p>
        </p:txBody>
      </p:sp>
    </p:spTree>
    <p:extLst>
      <p:ext uri="{BB962C8B-B14F-4D97-AF65-F5344CB8AC3E}">
        <p14:creationId xmlns:p14="http://schemas.microsoft.com/office/powerpoint/2010/main" val="167835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Restwaarde</a:t>
            </a:r>
          </a:p>
        </p:txBody>
      </p:sp>
      <p:sp>
        <p:nvSpPr>
          <p:cNvPr id="3" name="Tijdelijke aanduiding voor inhoud 2"/>
          <p:cNvSpPr>
            <a:spLocks noGrp="1"/>
          </p:cNvSpPr>
          <p:nvPr>
            <p:ph idx="1"/>
          </p:nvPr>
        </p:nvSpPr>
        <p:spPr/>
        <p:txBody>
          <a:bodyPr>
            <a:normAutofit/>
          </a:bodyPr>
          <a:lstStyle/>
          <a:p>
            <a:r>
              <a:rPr lang="nl-NL" sz="2800" b="1" dirty="0"/>
              <a:t>Is de waarde van een duurzaam bedrijfsmiddel na het beëindigen van de economische levensduur.</a:t>
            </a:r>
          </a:p>
          <a:p>
            <a:r>
              <a:rPr lang="nl-NL" sz="2800" b="1" dirty="0"/>
              <a:t>Wat brengt het bedrijfsmiddel op als je het b.v. naar 5 jaar verkoopt.</a:t>
            </a:r>
          </a:p>
          <a:p>
            <a:r>
              <a:rPr lang="nl-NL" sz="2800" b="1" dirty="0"/>
              <a:t>Meestal schrijf je af per jaar</a:t>
            </a:r>
            <a:r>
              <a:rPr lang="en-US" sz="2800" b="1" dirty="0"/>
              <a:t>.</a:t>
            </a:r>
            <a:endParaRPr lang="nl-NL" sz="2800" b="1" dirty="0"/>
          </a:p>
        </p:txBody>
      </p:sp>
    </p:spTree>
    <p:extLst>
      <p:ext uri="{BB962C8B-B14F-4D97-AF65-F5344CB8AC3E}">
        <p14:creationId xmlns:p14="http://schemas.microsoft.com/office/powerpoint/2010/main" val="408278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Afschrijvingsmethode</a:t>
            </a:r>
          </a:p>
        </p:txBody>
      </p:sp>
      <p:sp>
        <p:nvSpPr>
          <p:cNvPr id="3" name="Tijdelijke aanduiding voor inhoud 2"/>
          <p:cNvSpPr>
            <a:spLocks noGrp="1"/>
          </p:cNvSpPr>
          <p:nvPr>
            <p:ph idx="1"/>
          </p:nvPr>
        </p:nvSpPr>
        <p:spPr/>
        <p:txBody>
          <a:bodyPr>
            <a:noAutofit/>
          </a:bodyPr>
          <a:lstStyle/>
          <a:p>
            <a:r>
              <a:rPr lang="nl-NL" sz="2800" b="1" dirty="0"/>
              <a:t>De wijze waarop je afschrijft op een duurzaam bedrijfsmiddel</a:t>
            </a:r>
          </a:p>
          <a:p>
            <a:r>
              <a:rPr lang="nl-NL" sz="2800" b="1" dirty="0">
                <a:solidFill>
                  <a:srgbClr val="FF0000"/>
                </a:solidFill>
              </a:rPr>
              <a:t>2 methodes:</a:t>
            </a:r>
          </a:p>
          <a:p>
            <a:pPr marL="914400" lvl="1" indent="-457200">
              <a:buFont typeface="+mj-lt"/>
              <a:buAutoNum type="arabicPeriod"/>
            </a:pPr>
            <a:r>
              <a:rPr lang="nl-NL" sz="2800" b="1" dirty="0"/>
              <a:t>Afschrijven per jaar met een </a:t>
            </a:r>
            <a:r>
              <a:rPr lang="nl-NL" sz="2800" b="1" dirty="0">
                <a:solidFill>
                  <a:srgbClr val="FF0000"/>
                </a:solidFill>
              </a:rPr>
              <a:t>vast percentage van de aanschafprijs</a:t>
            </a:r>
            <a:r>
              <a:rPr lang="nl-NL" sz="2800" b="1" dirty="0"/>
              <a:t>: elk jaar schrijf je hetzelfde bedrag af.</a:t>
            </a:r>
          </a:p>
          <a:p>
            <a:pPr marL="914400" lvl="1" indent="-457200">
              <a:buFont typeface="+mj-lt"/>
              <a:buAutoNum type="arabicPeriod"/>
            </a:pPr>
            <a:r>
              <a:rPr lang="nl-NL" sz="2800" b="1" dirty="0"/>
              <a:t>Afschrijven per jaar met een </a:t>
            </a:r>
            <a:r>
              <a:rPr lang="nl-NL" sz="2800" b="1" dirty="0">
                <a:solidFill>
                  <a:srgbClr val="FF0000"/>
                </a:solidFill>
              </a:rPr>
              <a:t>vast percentage van de boekwaarde</a:t>
            </a:r>
            <a:r>
              <a:rPr lang="nl-NL" sz="2800" b="1" dirty="0"/>
              <a:t>: je schrijft elk jaar een lager bedrag af</a:t>
            </a:r>
            <a:r>
              <a:rPr lang="en-US" sz="2800" b="1" dirty="0"/>
              <a:t>.</a:t>
            </a:r>
            <a:endParaRPr lang="nl-NL" sz="2800" b="1" dirty="0"/>
          </a:p>
        </p:txBody>
      </p:sp>
    </p:spTree>
    <p:extLst>
      <p:ext uri="{BB962C8B-B14F-4D97-AF65-F5344CB8AC3E}">
        <p14:creationId xmlns:p14="http://schemas.microsoft.com/office/powerpoint/2010/main" val="8243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5105</TotalTime>
  <Words>673</Words>
  <Application>Microsoft Office PowerPoint</Application>
  <PresentationFormat>Breedbeeld</PresentationFormat>
  <Paragraphs>117</Paragraphs>
  <Slides>26</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Garamond</vt:lpstr>
      <vt:lpstr>Organisch</vt:lpstr>
      <vt:lpstr>Begroten &amp; Budgetteren</vt:lpstr>
      <vt:lpstr>Agenda</vt:lpstr>
      <vt:lpstr>Vandaag</vt:lpstr>
      <vt:lpstr>Afschrijving</vt:lpstr>
      <vt:lpstr>2 soorten levensduren</vt:lpstr>
      <vt:lpstr>1. Technische levensduur</vt:lpstr>
      <vt:lpstr>2. Economische levensduur</vt:lpstr>
      <vt:lpstr>Restwaarde</vt:lpstr>
      <vt:lpstr>Afschrijvingsmethode</vt:lpstr>
      <vt:lpstr>Vast percentage van de aanschafprijs</vt:lpstr>
      <vt:lpstr>AFSCHRIJVINGEN</vt:lpstr>
      <vt:lpstr>Vast percentage van de boekwaarde</vt:lpstr>
      <vt:lpstr>HUISWERK</vt:lpstr>
      <vt:lpstr>De volgende keer</vt:lpstr>
      <vt:lpstr>Begroten &amp; Budgetteren</vt:lpstr>
      <vt:lpstr>Omzetbegroting</vt:lpstr>
      <vt:lpstr>Eigen potentiele omzet (EPO)</vt:lpstr>
      <vt:lpstr>Berekening EPO</vt:lpstr>
      <vt:lpstr>BRANCHE Vergelijkingen</vt:lpstr>
      <vt:lpstr>Omzetbegroting vanuit de historie</vt:lpstr>
      <vt:lpstr>Break-even-omzet</vt:lpstr>
      <vt:lpstr>Break-even-afzet van een artikel</vt:lpstr>
      <vt:lpstr>Break-Even-Omzet van een artikel</vt:lpstr>
      <vt:lpstr>Doelen break-even-omzet berekening</vt:lpstr>
      <vt:lpstr>Huiswerk</vt:lpstr>
      <vt:lpstr>Volgende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Ondernemingsplan</dc:title>
  <dc:creator>Manuela &amp; Michelle</dc:creator>
  <cp:lastModifiedBy>José Kamphuis</cp:lastModifiedBy>
  <cp:revision>77</cp:revision>
  <dcterms:created xsi:type="dcterms:W3CDTF">2013-11-19T09:13:31Z</dcterms:created>
  <dcterms:modified xsi:type="dcterms:W3CDTF">2017-11-26T17:57:06Z</dcterms:modified>
</cp:coreProperties>
</file>